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62" r:id="rId5"/>
    <p:sldId id="259" r:id="rId6"/>
    <p:sldId id="260" r:id="rId7"/>
    <p:sldId id="261" r:id="rId8"/>
    <p:sldId id="278" r:id="rId9"/>
    <p:sldId id="263" r:id="rId10"/>
    <p:sldId id="264" r:id="rId11"/>
    <p:sldId id="265" r:id="rId12"/>
    <p:sldId id="269" r:id="rId13"/>
    <p:sldId id="268" r:id="rId14"/>
    <p:sldId id="266" r:id="rId15"/>
    <p:sldId id="277" r:id="rId16"/>
    <p:sldId id="267" r:id="rId17"/>
    <p:sldId id="272" r:id="rId18"/>
    <p:sldId id="271" r:id="rId19"/>
    <p:sldId id="273" r:id="rId20"/>
    <p:sldId id="279" r:id="rId21"/>
    <p:sldId id="274" r:id="rId22"/>
    <p:sldId id="280" r:id="rId23"/>
    <p:sldId id="276" r:id="rId24"/>
    <p:sldId id="281"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FD495C-8F12-40FB-BD00-02CA6480F3AA}" type="datetimeFigureOut">
              <a:rPr lang="fr-FR" smtClean="0"/>
              <a:t>31/05/2018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F25466-62F0-401E-9CC9-F73595B8455D}" type="slidenum">
              <a:rPr lang="fr-FR" smtClean="0"/>
              <a:t>‹N°›</a:t>
            </a:fld>
            <a:endParaRPr lang="fr-FR"/>
          </a:p>
        </p:txBody>
      </p:sp>
    </p:spTree>
    <p:extLst>
      <p:ext uri="{BB962C8B-B14F-4D97-AF65-F5344CB8AC3E}">
        <p14:creationId xmlns:p14="http://schemas.microsoft.com/office/powerpoint/2010/main" val="4366013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2884FA-7835-4CAB-B87B-EE0F812AC873}" type="datetimeFigureOut">
              <a:rPr lang="fr-FR" smtClean="0"/>
              <a:t>31/05/2018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B21A3-D0D6-4707-B019-587424E58FD6}" type="slidenum">
              <a:rPr lang="fr-FR" smtClean="0"/>
              <a:t>‹N°›</a:t>
            </a:fld>
            <a:endParaRPr lang="fr-FR"/>
          </a:p>
        </p:txBody>
      </p:sp>
    </p:spTree>
    <p:extLst>
      <p:ext uri="{BB962C8B-B14F-4D97-AF65-F5344CB8AC3E}">
        <p14:creationId xmlns:p14="http://schemas.microsoft.com/office/powerpoint/2010/main" val="18070417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3B21A3-D0D6-4707-B019-587424E58FD6}" type="slidenum">
              <a:rPr lang="fr-FR" smtClean="0"/>
              <a:t>16</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633045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25D48C7-81A0-44DF-9B26-7CCDE1D15193}" type="datetimeFigureOut">
              <a:rPr lang="fr-FR" smtClean="0"/>
              <a:t>31/05/2018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088F8-9282-4534-93A5-901B6F438D71}" type="slidenum">
              <a:rPr lang="fr-FR" smtClean="0"/>
              <a:t>‹N°›</a:t>
            </a:fld>
            <a:endParaRPr lang="fr-FR"/>
          </a:p>
        </p:txBody>
      </p:sp>
    </p:spTree>
    <p:extLst>
      <p:ext uri="{BB962C8B-B14F-4D97-AF65-F5344CB8AC3E}">
        <p14:creationId xmlns:p14="http://schemas.microsoft.com/office/powerpoint/2010/main" val="202180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25D48C7-81A0-44DF-9B26-7CCDE1D15193}" type="datetimeFigureOut">
              <a:rPr lang="fr-FR" smtClean="0"/>
              <a:t>31/05/2018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088F8-9282-4534-93A5-901B6F438D71}" type="slidenum">
              <a:rPr lang="fr-FR" smtClean="0"/>
              <a:t>‹N°›</a:t>
            </a:fld>
            <a:endParaRPr lang="fr-FR"/>
          </a:p>
        </p:txBody>
      </p:sp>
    </p:spTree>
    <p:extLst>
      <p:ext uri="{BB962C8B-B14F-4D97-AF65-F5344CB8AC3E}">
        <p14:creationId xmlns:p14="http://schemas.microsoft.com/office/powerpoint/2010/main" val="268256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25D48C7-81A0-44DF-9B26-7CCDE1D15193}" type="datetimeFigureOut">
              <a:rPr lang="fr-FR" smtClean="0"/>
              <a:t>31/05/2018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088F8-9282-4534-93A5-901B6F438D71}" type="slidenum">
              <a:rPr lang="fr-FR" smtClean="0"/>
              <a:t>‹N°›</a:t>
            </a:fld>
            <a:endParaRPr lang="fr-FR"/>
          </a:p>
        </p:txBody>
      </p:sp>
    </p:spTree>
    <p:extLst>
      <p:ext uri="{BB962C8B-B14F-4D97-AF65-F5344CB8AC3E}">
        <p14:creationId xmlns:p14="http://schemas.microsoft.com/office/powerpoint/2010/main" val="415061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25D48C7-81A0-44DF-9B26-7CCDE1D15193}" type="datetimeFigureOut">
              <a:rPr lang="fr-FR" smtClean="0"/>
              <a:t>31/05/2018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088F8-9282-4534-93A5-901B6F438D71}" type="slidenum">
              <a:rPr lang="fr-FR" smtClean="0"/>
              <a:t>‹N°›</a:t>
            </a:fld>
            <a:endParaRPr lang="fr-FR"/>
          </a:p>
        </p:txBody>
      </p:sp>
    </p:spTree>
    <p:extLst>
      <p:ext uri="{BB962C8B-B14F-4D97-AF65-F5344CB8AC3E}">
        <p14:creationId xmlns:p14="http://schemas.microsoft.com/office/powerpoint/2010/main" val="2860651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25D48C7-81A0-44DF-9B26-7CCDE1D15193}" type="datetimeFigureOut">
              <a:rPr lang="fr-FR" smtClean="0"/>
              <a:t>31/05/2018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088F8-9282-4534-93A5-901B6F438D71}" type="slidenum">
              <a:rPr lang="fr-FR" smtClean="0"/>
              <a:t>‹N°›</a:t>
            </a:fld>
            <a:endParaRPr lang="fr-FR"/>
          </a:p>
        </p:txBody>
      </p:sp>
    </p:spTree>
    <p:extLst>
      <p:ext uri="{BB962C8B-B14F-4D97-AF65-F5344CB8AC3E}">
        <p14:creationId xmlns:p14="http://schemas.microsoft.com/office/powerpoint/2010/main" val="3985074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25D48C7-81A0-44DF-9B26-7CCDE1D15193}" type="datetimeFigureOut">
              <a:rPr lang="fr-FR" smtClean="0"/>
              <a:t>31/05/2018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6088F8-9282-4534-93A5-901B6F438D71}" type="slidenum">
              <a:rPr lang="fr-FR" smtClean="0"/>
              <a:t>‹N°›</a:t>
            </a:fld>
            <a:endParaRPr lang="fr-FR"/>
          </a:p>
        </p:txBody>
      </p:sp>
    </p:spTree>
    <p:extLst>
      <p:ext uri="{BB962C8B-B14F-4D97-AF65-F5344CB8AC3E}">
        <p14:creationId xmlns:p14="http://schemas.microsoft.com/office/powerpoint/2010/main" val="295221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25D48C7-81A0-44DF-9B26-7CCDE1D15193}" type="datetimeFigureOut">
              <a:rPr lang="fr-FR" smtClean="0"/>
              <a:t>31/05/2018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A6088F8-9282-4534-93A5-901B6F438D71}" type="slidenum">
              <a:rPr lang="fr-FR" smtClean="0"/>
              <a:t>‹N°›</a:t>
            </a:fld>
            <a:endParaRPr lang="fr-FR"/>
          </a:p>
        </p:txBody>
      </p:sp>
    </p:spTree>
    <p:extLst>
      <p:ext uri="{BB962C8B-B14F-4D97-AF65-F5344CB8AC3E}">
        <p14:creationId xmlns:p14="http://schemas.microsoft.com/office/powerpoint/2010/main" val="2540496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25D48C7-81A0-44DF-9B26-7CCDE1D15193}" type="datetimeFigureOut">
              <a:rPr lang="fr-FR" smtClean="0"/>
              <a:t>31/05/2018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A6088F8-9282-4534-93A5-901B6F438D71}" type="slidenum">
              <a:rPr lang="fr-FR" smtClean="0"/>
              <a:t>‹N°›</a:t>
            </a:fld>
            <a:endParaRPr lang="fr-FR"/>
          </a:p>
        </p:txBody>
      </p:sp>
    </p:spTree>
    <p:extLst>
      <p:ext uri="{BB962C8B-B14F-4D97-AF65-F5344CB8AC3E}">
        <p14:creationId xmlns:p14="http://schemas.microsoft.com/office/powerpoint/2010/main" val="199561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25D48C7-81A0-44DF-9B26-7CCDE1D15193}" type="datetimeFigureOut">
              <a:rPr lang="fr-FR" smtClean="0"/>
              <a:t>31/05/2018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A6088F8-9282-4534-93A5-901B6F438D71}" type="slidenum">
              <a:rPr lang="fr-FR" smtClean="0"/>
              <a:t>‹N°›</a:t>
            </a:fld>
            <a:endParaRPr lang="fr-FR"/>
          </a:p>
        </p:txBody>
      </p:sp>
    </p:spTree>
    <p:extLst>
      <p:ext uri="{BB962C8B-B14F-4D97-AF65-F5344CB8AC3E}">
        <p14:creationId xmlns:p14="http://schemas.microsoft.com/office/powerpoint/2010/main" val="1383300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25D48C7-81A0-44DF-9B26-7CCDE1D15193}" type="datetimeFigureOut">
              <a:rPr lang="fr-FR" smtClean="0"/>
              <a:t>31/05/2018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6088F8-9282-4534-93A5-901B6F438D71}" type="slidenum">
              <a:rPr lang="fr-FR" smtClean="0"/>
              <a:t>‹N°›</a:t>
            </a:fld>
            <a:endParaRPr lang="fr-FR"/>
          </a:p>
        </p:txBody>
      </p:sp>
    </p:spTree>
    <p:extLst>
      <p:ext uri="{BB962C8B-B14F-4D97-AF65-F5344CB8AC3E}">
        <p14:creationId xmlns:p14="http://schemas.microsoft.com/office/powerpoint/2010/main" val="3875447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25D48C7-81A0-44DF-9B26-7CCDE1D15193}" type="datetimeFigureOut">
              <a:rPr lang="fr-FR" smtClean="0"/>
              <a:t>31/05/2018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6088F8-9282-4534-93A5-901B6F438D71}" type="slidenum">
              <a:rPr lang="fr-FR" smtClean="0"/>
              <a:t>‹N°›</a:t>
            </a:fld>
            <a:endParaRPr lang="fr-FR"/>
          </a:p>
        </p:txBody>
      </p:sp>
    </p:spTree>
    <p:extLst>
      <p:ext uri="{BB962C8B-B14F-4D97-AF65-F5344CB8AC3E}">
        <p14:creationId xmlns:p14="http://schemas.microsoft.com/office/powerpoint/2010/main" val="3183984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D48C7-81A0-44DF-9B26-7CCDE1D15193}" type="datetimeFigureOut">
              <a:rPr lang="fr-FR" smtClean="0"/>
              <a:t>31/05/2018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088F8-9282-4534-93A5-901B6F438D71}" type="slidenum">
              <a:rPr lang="fr-FR" smtClean="0"/>
              <a:t>‹N°›</a:t>
            </a:fld>
            <a:endParaRPr lang="fr-FR"/>
          </a:p>
        </p:txBody>
      </p:sp>
    </p:spTree>
    <p:extLst>
      <p:ext uri="{BB962C8B-B14F-4D97-AF65-F5344CB8AC3E}">
        <p14:creationId xmlns:p14="http://schemas.microsoft.com/office/powerpoint/2010/main" val="2135783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666727"/>
          </a:xfrm>
        </p:spPr>
        <p:txBody>
          <a:bodyPr>
            <a:normAutofit/>
          </a:bodyPr>
          <a:lstStyle/>
          <a:p>
            <a:r>
              <a:rPr lang="fr-FR" dirty="0" smtClean="0"/>
              <a:t>LEGISLATION FUNERAIRE : GESTION DU CIMETIERE ET DES CONCESSIONS</a:t>
            </a:r>
            <a:endParaRPr lang="fr-FR" dirty="0"/>
          </a:p>
        </p:txBody>
      </p:sp>
      <p:sp>
        <p:nvSpPr>
          <p:cNvPr id="3" name="Sous-titre 2"/>
          <p:cNvSpPr>
            <a:spLocks noGrp="1"/>
          </p:cNvSpPr>
          <p:nvPr>
            <p:ph type="subTitle" idx="1"/>
          </p:nvPr>
        </p:nvSpPr>
        <p:spPr>
          <a:xfrm>
            <a:off x="755576" y="4941168"/>
            <a:ext cx="7704856" cy="697632"/>
          </a:xfrm>
        </p:spPr>
        <p:txBody>
          <a:bodyPr>
            <a:normAutofit fontScale="92500" lnSpcReduction="20000"/>
          </a:bodyPr>
          <a:lstStyle/>
          <a:p>
            <a:r>
              <a:rPr lang="fr-FR" sz="2400" dirty="0" smtClean="0"/>
              <a:t>Intervenante : Gilda VICART</a:t>
            </a:r>
          </a:p>
          <a:p>
            <a:r>
              <a:rPr lang="fr-FR" sz="2400" dirty="0" smtClean="0"/>
              <a:t>Conservateur des cimetières de la Ville de Montpellier</a:t>
            </a:r>
            <a:endParaRPr lang="fr-FR" sz="2400" dirty="0"/>
          </a:p>
        </p:txBody>
      </p:sp>
      <p:pic>
        <p:nvPicPr>
          <p:cNvPr id="1026" name="Image 1" descr="LogoCFMEL_signature"/>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120015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MTP(286) - cop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840780"/>
            <a:ext cx="14732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p:cNvSpPr txBox="1"/>
          <p:nvPr/>
        </p:nvSpPr>
        <p:spPr>
          <a:xfrm>
            <a:off x="6876256" y="6021288"/>
            <a:ext cx="1336859" cy="369332"/>
          </a:xfrm>
          <a:prstGeom prst="rect">
            <a:avLst/>
          </a:prstGeom>
          <a:noFill/>
        </p:spPr>
        <p:txBody>
          <a:bodyPr wrap="square" rtlCol="0">
            <a:spAutoFit/>
          </a:bodyPr>
          <a:lstStyle/>
          <a:p>
            <a:r>
              <a:rPr lang="fr-FR" dirty="0" smtClean="0"/>
              <a:t>JUIN 2018</a:t>
            </a:r>
            <a:endParaRPr lang="fr-FR" dirty="0"/>
          </a:p>
        </p:txBody>
      </p:sp>
    </p:spTree>
    <p:extLst>
      <p:ext uri="{BB962C8B-B14F-4D97-AF65-F5344CB8AC3E}">
        <p14:creationId xmlns:p14="http://schemas.microsoft.com/office/powerpoint/2010/main" val="1501675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style>
          <a:lnRef idx="1">
            <a:schemeClr val="accent3"/>
          </a:lnRef>
          <a:fillRef idx="2">
            <a:schemeClr val="accent3"/>
          </a:fillRef>
          <a:effectRef idx="1">
            <a:schemeClr val="accent3"/>
          </a:effectRef>
          <a:fontRef idx="minor">
            <a:schemeClr val="dk1"/>
          </a:fontRef>
        </p:style>
        <p:txBody>
          <a:bodyPr/>
          <a:lstStyle/>
          <a:p>
            <a:r>
              <a:rPr lang="fr-FR" dirty="0" smtClean="0"/>
              <a:t>QU’EST-CE QUI EST FACULTATIF ?</a:t>
            </a:r>
            <a:endParaRPr lang="fr-FR" dirty="0"/>
          </a:p>
        </p:txBody>
      </p:sp>
      <p:sp>
        <p:nvSpPr>
          <p:cNvPr id="3" name="Espace réservé du contenu 2"/>
          <p:cNvSpPr>
            <a:spLocks noGrp="1"/>
          </p:cNvSpPr>
          <p:nvPr>
            <p:ph idx="1"/>
          </p:nvPr>
        </p:nvSpPr>
        <p:spPr>
          <a:xfrm>
            <a:off x="457200" y="1196752"/>
            <a:ext cx="8229600" cy="5256584"/>
          </a:xfrm>
        </p:spPr>
        <p:txBody>
          <a:bodyPr>
            <a:normAutofit fontScale="55000" lnSpcReduction="20000"/>
          </a:bodyPr>
          <a:lstStyle/>
          <a:p>
            <a:pPr marL="0" indent="0">
              <a:buNone/>
            </a:pPr>
            <a:endParaRPr lang="fr-FR" b="1" dirty="0" smtClean="0"/>
          </a:p>
          <a:p>
            <a:pPr marL="0" indent="0">
              <a:buNone/>
            </a:pPr>
            <a:r>
              <a:rPr lang="fr-FR" b="1" dirty="0" smtClean="0"/>
              <a:t>1°  - Bâtiments (conciergerie) , Jardin d’urnes, bancs, points d’eau, fontaines …</a:t>
            </a:r>
          </a:p>
          <a:p>
            <a:pPr marL="0" indent="0">
              <a:buNone/>
            </a:pPr>
            <a:endParaRPr lang="fr-FR" b="1" dirty="0" smtClean="0"/>
          </a:p>
          <a:p>
            <a:pPr marL="0" indent="0">
              <a:buNone/>
            </a:pPr>
            <a:r>
              <a:rPr lang="fr-FR" b="1" dirty="0" smtClean="0"/>
              <a:t>2°   - LES CONCESSIONS : fosses, caveaux, columbarium</a:t>
            </a:r>
          </a:p>
          <a:p>
            <a:pPr algn="just"/>
            <a:r>
              <a:rPr lang="fr-FR" dirty="0" smtClean="0"/>
              <a:t>Après avoir réservé les terrains nécessaires aux inhumations en terrains communs, les conseils municipaux décident librement de l’établissement de concessions funéraires dans leurs cimetières : «</a:t>
            </a:r>
            <a:r>
              <a:rPr lang="fr-FR" i="1" dirty="0" smtClean="0"/>
              <a:t>Lorsque l'étendue des cimetières le permet, il peut être concédé des terrains aux personnes qui désirent y fonder leur sépulture et celles de leurs enfants ou successeurs, en y inhumant cercueils ou urnes</a:t>
            </a:r>
            <a:r>
              <a:rPr lang="fr-FR" dirty="0" smtClean="0"/>
              <a:t> ». </a:t>
            </a:r>
            <a:r>
              <a:rPr lang="fr-FR" i="1" dirty="0" smtClean="0"/>
              <a:t>Article L. 2223-13 du CGCT. </a:t>
            </a:r>
            <a:endParaRPr lang="fr-FR" dirty="0" smtClean="0"/>
          </a:p>
          <a:p>
            <a:pPr algn="just"/>
            <a:r>
              <a:rPr lang="fr-FR" dirty="0" smtClean="0"/>
              <a:t>Le droit à sépulture (</a:t>
            </a:r>
            <a:r>
              <a:rPr lang="fr-FR" i="1" dirty="0" smtClean="0"/>
              <a:t>article L.2223-3</a:t>
            </a:r>
            <a:r>
              <a:rPr lang="fr-FR" dirty="0" smtClean="0"/>
              <a:t>) est donc à distinguer du droit à fonder une concession funéraire qui est régi par l’article </a:t>
            </a:r>
            <a:r>
              <a:rPr lang="fr-FR" i="1" dirty="0" smtClean="0"/>
              <a:t>L. 2223-13 </a:t>
            </a:r>
            <a:r>
              <a:rPr lang="fr-FR" dirty="0" smtClean="0"/>
              <a:t>du CGCT. Il est lié au droit du demandeur. </a:t>
            </a:r>
          </a:p>
          <a:p>
            <a:pPr algn="just"/>
            <a:r>
              <a:rPr lang="fr-FR" dirty="0" smtClean="0"/>
              <a:t>Si l’étendue des terrains est limitée, le Conseil municipal peut décider de ne concéder qu’aux personnes domiciliées sur sa commune. </a:t>
            </a:r>
          </a:p>
          <a:p>
            <a:pPr algn="just"/>
            <a:r>
              <a:rPr lang="fr-FR" dirty="0" smtClean="0"/>
              <a:t>L’octroi des concessions relève de la compétence des conseils municipaux qui, conformément à </a:t>
            </a:r>
            <a:r>
              <a:rPr lang="fr-FR" i="1" dirty="0" smtClean="0"/>
              <a:t>l’article L. 2122-22 du CGCT</a:t>
            </a:r>
            <a:r>
              <a:rPr lang="fr-FR" dirty="0" smtClean="0"/>
              <a:t>, choisissent fréquemment de déléguer cette compétence au maire.</a:t>
            </a:r>
          </a:p>
          <a:p>
            <a:pPr algn="just"/>
            <a:endParaRPr lang="fr-FR" dirty="0" smtClean="0"/>
          </a:p>
          <a:p>
            <a:pPr marL="0" indent="0" algn="just">
              <a:buNone/>
            </a:pPr>
            <a:r>
              <a:rPr lang="fr-FR" b="1" dirty="0" smtClean="0"/>
              <a:t>3° - Les Carrés confessionnels</a:t>
            </a:r>
          </a:p>
          <a:p>
            <a:endParaRPr lang="fr-FR" dirty="0" smtClean="0"/>
          </a:p>
          <a:p>
            <a:endParaRPr lang="fr-FR" dirty="0"/>
          </a:p>
        </p:txBody>
      </p:sp>
    </p:spTree>
    <p:extLst>
      <p:ext uri="{BB962C8B-B14F-4D97-AF65-F5344CB8AC3E}">
        <p14:creationId xmlns:p14="http://schemas.microsoft.com/office/powerpoint/2010/main" val="283622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fr-FR" dirty="0" smtClean="0"/>
              <a:t>LES CARRES CONFESSIONNELS</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Si l’octroi d’une concession est bien une faculté, que dire de la création de carrés confessionnels ? </a:t>
            </a:r>
          </a:p>
          <a:p>
            <a:pPr algn="just"/>
            <a:endParaRPr lang="fr-FR" smtClean="0"/>
          </a:p>
          <a:p>
            <a:pPr algn="just"/>
            <a:r>
              <a:rPr lang="fr-FR" smtClean="0"/>
              <a:t>Nous </a:t>
            </a:r>
            <a:r>
              <a:rPr lang="fr-FR" dirty="0" smtClean="0"/>
              <a:t>l’avons vu, le Maire doit inhumer sans distinction de culte et de croyance; toutefois, en 2008 et </a:t>
            </a:r>
            <a:r>
              <a:rPr lang="fr-FR" smtClean="0"/>
              <a:t>plus récemment le </a:t>
            </a:r>
            <a:r>
              <a:rPr lang="fr-FR" dirty="0" smtClean="0"/>
              <a:t>3 mars 2016, une </a:t>
            </a:r>
            <a:r>
              <a:rPr lang="fr-FR" dirty="0"/>
              <a:t>circulaire </a:t>
            </a:r>
            <a:r>
              <a:rPr lang="fr-FR"/>
              <a:t>préfectorale </a:t>
            </a:r>
            <a:r>
              <a:rPr lang="fr-FR" smtClean="0"/>
              <a:t>a recommandé </a:t>
            </a:r>
            <a:r>
              <a:rPr lang="fr-FR" dirty="0" smtClean="0"/>
              <a:t>et rappelé aux maires de faciliter l’implantation de carrés confessionnels pour permettre les regroupements confessionnels des sépultures, et éviter les transferts vers les pays d’origine; </a:t>
            </a:r>
            <a:endParaRPr lang="fr-FR" dirty="0"/>
          </a:p>
        </p:txBody>
      </p:sp>
    </p:spTree>
    <p:extLst>
      <p:ext uri="{BB962C8B-B14F-4D97-AF65-F5344CB8AC3E}">
        <p14:creationId xmlns:p14="http://schemas.microsoft.com/office/powerpoint/2010/main" val="1030790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smtClean="0"/>
              <a:t>LES CONCESSIONS : </a:t>
            </a:r>
            <a:br>
              <a:rPr lang="fr-FR" dirty="0" smtClean="0"/>
            </a:br>
            <a:r>
              <a:rPr lang="fr-FR" dirty="0" smtClean="0"/>
              <a:t>Quand peut-on fonder une concession ?</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lgn="just">
              <a:buNone/>
            </a:pPr>
            <a:r>
              <a:rPr lang="fr-FR" dirty="0" smtClean="0"/>
              <a:t>Certaines personnes souhaitent fonder une sépulture de leur vivant et acquérir une concession dans une commune. </a:t>
            </a:r>
          </a:p>
          <a:p>
            <a:pPr algn="just"/>
            <a:r>
              <a:rPr lang="fr-FR" dirty="0" smtClean="0"/>
              <a:t>La fondation de la concession est alors nécessairement déconnectée du droit à l’inhumation. Le Conseil d’État considère alors comme motifs valables de refus d’octroi de la concession (nonobstant le droit d’y être inhumé) le manque de place disponible dans le cimetière (</a:t>
            </a:r>
            <a:r>
              <a:rPr lang="fr-FR" i="1" dirty="0" smtClean="0"/>
              <a:t>Conseil d’État, Section, du 5 décembre 1997, n° 112888, publié au recueil Lebon</a:t>
            </a:r>
            <a:r>
              <a:rPr lang="fr-FR" dirty="0" smtClean="0"/>
              <a:t>)  ou les contraintes résultant du plan d’aménagement du cimetière ou d’une « bonne gestion du cimetière ».</a:t>
            </a:r>
            <a:endParaRPr lang="fr-FR" dirty="0"/>
          </a:p>
        </p:txBody>
      </p:sp>
    </p:spTree>
    <p:extLst>
      <p:ext uri="{BB962C8B-B14F-4D97-AF65-F5344CB8AC3E}">
        <p14:creationId xmlns:p14="http://schemas.microsoft.com/office/powerpoint/2010/main" val="1065383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smtClean="0"/>
              <a:t>LES CONCESSIONS : </a:t>
            </a:r>
            <a:br>
              <a:rPr lang="fr-FR" dirty="0" smtClean="0"/>
            </a:br>
            <a:r>
              <a:rPr lang="fr-FR" dirty="0" smtClean="0"/>
              <a:t>Leur superficie</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Une concession doit avoir une surface minimale de base de 2 m². (</a:t>
            </a:r>
            <a:r>
              <a:rPr lang="fr-FR" i="1" dirty="0" smtClean="0"/>
              <a:t>CGCT article R2223-11</a:t>
            </a:r>
            <a:r>
              <a:rPr lang="fr-FR" dirty="0" smtClean="0"/>
              <a:t>) </a:t>
            </a:r>
          </a:p>
          <a:p>
            <a:pPr algn="just"/>
            <a:r>
              <a:rPr lang="fr-FR" dirty="0" smtClean="0"/>
              <a:t>L’évolution de la morphologie humaine (les humains sont de plus en plus grands) devrait contraindre les législateurs à se pencher sur les dimensions de cette base minimale en l’augmentant sensiblement;</a:t>
            </a:r>
          </a:p>
          <a:p>
            <a:pPr algn="just"/>
            <a:r>
              <a:rPr lang="fr-FR" dirty="0" smtClean="0"/>
              <a:t>Le Maire peut décider dans le Règlement intérieur des cimetières de ne pas concéder plus de 2 emplacements mitoyens (souci de bonne gestion de l’espace disponible);</a:t>
            </a:r>
          </a:p>
          <a:p>
            <a:endParaRPr lang="fr-FR" dirty="0" smtClean="0"/>
          </a:p>
          <a:p>
            <a:endParaRPr lang="fr-FR" dirty="0" smtClean="0"/>
          </a:p>
          <a:p>
            <a:endParaRPr lang="fr-FR" dirty="0" smtClean="0"/>
          </a:p>
        </p:txBody>
      </p:sp>
    </p:spTree>
    <p:extLst>
      <p:ext uri="{BB962C8B-B14F-4D97-AF65-F5344CB8AC3E}">
        <p14:creationId xmlns:p14="http://schemas.microsoft.com/office/powerpoint/2010/main" val="1417746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smtClean="0"/>
              <a:t>LES CONCESSIONS : </a:t>
            </a:r>
            <a:br>
              <a:rPr lang="fr-FR" dirty="0" smtClean="0"/>
            </a:br>
            <a:r>
              <a:rPr lang="fr-FR" dirty="0" smtClean="0"/>
              <a:t>Les durées autorisées</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lgn="just">
              <a:buNone/>
            </a:pPr>
            <a:r>
              <a:rPr lang="fr-FR" dirty="0" smtClean="0"/>
              <a:t>Depuis l’ordonnance 59-33 du 5 janvier 1959, le conseil municipal fixe librement les durées des concessions, sans être tenu d’instituer toutes les durées possibles :</a:t>
            </a:r>
          </a:p>
          <a:p>
            <a:pPr algn="just"/>
            <a:r>
              <a:rPr lang="fr-FR" dirty="0" smtClean="0"/>
              <a:t>Temporaires : entre 5 et 15 ans</a:t>
            </a:r>
          </a:p>
          <a:p>
            <a:pPr algn="just"/>
            <a:r>
              <a:rPr lang="fr-FR" dirty="0" smtClean="0"/>
              <a:t>Trentenaires</a:t>
            </a:r>
          </a:p>
          <a:p>
            <a:pPr algn="just"/>
            <a:r>
              <a:rPr lang="fr-FR" dirty="0" smtClean="0"/>
              <a:t>Cinquantenaires (instituées Loi 24/2/1928)</a:t>
            </a:r>
          </a:p>
          <a:p>
            <a:pPr algn="just"/>
            <a:r>
              <a:rPr lang="fr-FR" dirty="0" smtClean="0"/>
              <a:t>Perpétuelles</a:t>
            </a:r>
          </a:p>
          <a:p>
            <a:pPr algn="just"/>
            <a:r>
              <a:rPr lang="fr-FR" dirty="0" smtClean="0"/>
              <a:t>la durée 100 ans créée en 1924 a été supprimée en 1959</a:t>
            </a:r>
          </a:p>
          <a:p>
            <a:pPr marL="0" indent="0">
              <a:buNone/>
            </a:pPr>
            <a:endParaRPr lang="fr-FR" dirty="0"/>
          </a:p>
        </p:txBody>
      </p:sp>
    </p:spTree>
    <p:extLst>
      <p:ext uri="{BB962C8B-B14F-4D97-AF65-F5344CB8AC3E}">
        <p14:creationId xmlns:p14="http://schemas.microsoft.com/office/powerpoint/2010/main" val="3024680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8215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smtClean="0"/>
              <a:t>LES CONCESSIONS : </a:t>
            </a:r>
            <a:br>
              <a:rPr lang="fr-FR" dirty="0" smtClean="0"/>
            </a:br>
            <a:r>
              <a:rPr lang="fr-FR" dirty="0" smtClean="0"/>
              <a:t>Les tarifs</a:t>
            </a:r>
            <a:endParaRPr lang="fr-FR" dirty="0"/>
          </a:p>
        </p:txBody>
      </p:sp>
      <p:sp>
        <p:nvSpPr>
          <p:cNvPr id="3" name="Espace réservé du contenu 2"/>
          <p:cNvSpPr>
            <a:spLocks noGrp="1"/>
          </p:cNvSpPr>
          <p:nvPr>
            <p:ph idx="1"/>
          </p:nvPr>
        </p:nvSpPr>
        <p:spPr>
          <a:xfrm>
            <a:off x="467544" y="1556792"/>
            <a:ext cx="8229600" cy="5040560"/>
          </a:xfrm>
        </p:spPr>
        <p:txBody>
          <a:bodyPr>
            <a:normAutofit fontScale="47500" lnSpcReduction="20000"/>
          </a:bodyPr>
          <a:lstStyle/>
          <a:p>
            <a:pPr marL="0" indent="0">
              <a:buNone/>
            </a:pPr>
            <a:r>
              <a:rPr lang="fr-FR" dirty="0" smtClean="0"/>
              <a:t>Les concessions ne peuvent être assimilées à des ventes, le domaine public étant inaliénable; </a:t>
            </a:r>
          </a:p>
          <a:p>
            <a:pPr marL="0" indent="0">
              <a:buNone/>
            </a:pPr>
            <a:endParaRPr lang="fr-FR" dirty="0" smtClean="0"/>
          </a:p>
          <a:p>
            <a:pPr marL="0" indent="0">
              <a:buNone/>
            </a:pPr>
            <a:r>
              <a:rPr lang="fr-FR" dirty="0" smtClean="0"/>
              <a:t>Les actes de concessions sont des contrats établis la plupart du temps sous forme d’arrêté, en 3 exemplaires : 2 originaux (1 pour le concessionnaire, 1 pour les archives des actes de la commune)  1 copie conforme destinée au versement au Trésor public;</a:t>
            </a:r>
          </a:p>
          <a:p>
            <a:pPr marL="0" indent="0">
              <a:buNone/>
            </a:pPr>
            <a:r>
              <a:rPr lang="fr-FR" dirty="0" smtClean="0"/>
              <a:t>Un état mensuel correspondant aux recettes doit être adressé, si besoin, au Trésor public; </a:t>
            </a:r>
          </a:p>
          <a:p>
            <a:pPr marL="0" indent="0">
              <a:buNone/>
            </a:pPr>
            <a:endParaRPr lang="fr-FR" dirty="0" smtClean="0"/>
          </a:p>
          <a:p>
            <a:r>
              <a:rPr lang="fr-FR" dirty="0" smtClean="0"/>
              <a:t>Des tarifs différenciés pour chaque catégorie de concessions sont fixés par le conseil municipal de la commune. (</a:t>
            </a:r>
            <a:r>
              <a:rPr lang="fr-FR" i="1" dirty="0" smtClean="0"/>
              <a:t>article 2223-15 CGCT</a:t>
            </a:r>
            <a:r>
              <a:rPr lang="fr-FR" dirty="0" smtClean="0"/>
              <a:t>) </a:t>
            </a:r>
          </a:p>
          <a:p>
            <a:r>
              <a:rPr lang="fr-FR" dirty="0" smtClean="0"/>
              <a:t>Ces tarifs peuvent, dans chaque durée, être progressifs, suivant l'étendue de la surface concédée, pour la partie de cette surface qui excède 2 mètres carrés.</a:t>
            </a:r>
          </a:p>
          <a:p>
            <a:r>
              <a:rPr lang="fr-FR" dirty="0" smtClean="0"/>
              <a:t>Le ministre de l’Intérieur (</a:t>
            </a:r>
            <a:r>
              <a:rPr lang="fr-FR" i="1" dirty="0" smtClean="0"/>
              <a:t>circulaire n°74-434 du 9/8/1974</a:t>
            </a:r>
            <a:r>
              <a:rPr lang="fr-FR" dirty="0" smtClean="0"/>
              <a:t>) admet des tarifs modulables à partir de critères tels que commodités d’accès, situation en bordure d’allées, angles…</a:t>
            </a:r>
          </a:p>
          <a:p>
            <a:r>
              <a:rPr lang="fr-FR" dirty="0" smtClean="0"/>
              <a:t>Il convient de veiller à l’équilibre des tarifs proposés (Par exemple 30 ans, le double de 15 ans au moins)</a:t>
            </a:r>
          </a:p>
          <a:p>
            <a:r>
              <a:rPr lang="fr-FR" dirty="0" smtClean="0"/>
              <a:t>Le tarif des concessions perpétuelles devrait être sensiblement plus élevé que celui des autres, puisque celles-ci paralysent le terrain communal. Elles sont soumises à des droits d’enregistrement, les timbres fiscaux ne sont plus nécessaires;</a:t>
            </a:r>
          </a:p>
          <a:p>
            <a:r>
              <a:rPr lang="fr-FR" dirty="0" smtClean="0"/>
              <a:t>Il n’y a plus de tiers versés au CCAS ou Bureau de bienfaisance depuis la </a:t>
            </a:r>
            <a:r>
              <a:rPr lang="fr-FR" i="1" dirty="0" smtClean="0"/>
              <a:t>Loi du 21/2/1997</a:t>
            </a:r>
            <a:r>
              <a:rPr lang="fr-FR" dirty="0" smtClean="0"/>
              <a:t>; Règle de la non-affectation des recettes et plus de base légale pour la répartition du produit;</a:t>
            </a:r>
          </a:p>
          <a:p>
            <a:r>
              <a:rPr lang="fr-FR" dirty="0" smtClean="0"/>
              <a:t>La concession est réputée acquise si le versement de la redevance a été versé dans les caisses du Trésor public; Ne sont pas autorisés des versements échelonnés, ni des paiements fractionnés;</a:t>
            </a:r>
          </a:p>
          <a:p>
            <a:endParaRPr lang="fr-FR" dirty="0" smtClean="0"/>
          </a:p>
          <a:p>
            <a:endParaRPr lang="fr-FR" dirty="0" smtClean="0"/>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450077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93022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smtClean="0"/>
              <a:t>LES CONCESSIONS : </a:t>
            </a:r>
            <a:br>
              <a:rPr lang="fr-FR" dirty="0" smtClean="0"/>
            </a:br>
            <a:r>
              <a:rPr lang="fr-FR" dirty="0" smtClean="0"/>
              <a:t>Les catégories autorisées</a:t>
            </a:r>
            <a:br>
              <a:rPr lang="fr-FR" dirty="0" smtClean="0"/>
            </a:br>
            <a:r>
              <a:rPr lang="fr-FR" dirty="0" smtClean="0"/>
              <a:t> Qui peut y être inhumé ?</a:t>
            </a:r>
            <a:endParaRPr lang="fr-FR" dirty="0"/>
          </a:p>
        </p:txBody>
      </p:sp>
      <p:sp>
        <p:nvSpPr>
          <p:cNvPr id="3" name="Espace réservé du contenu 2"/>
          <p:cNvSpPr>
            <a:spLocks noGrp="1"/>
          </p:cNvSpPr>
          <p:nvPr>
            <p:ph idx="1"/>
          </p:nvPr>
        </p:nvSpPr>
        <p:spPr>
          <a:xfrm>
            <a:off x="457200" y="2348880"/>
            <a:ext cx="8229600" cy="3816424"/>
          </a:xfrm>
        </p:spPr>
        <p:txBody>
          <a:bodyPr>
            <a:normAutofit fontScale="40000" lnSpcReduction="20000"/>
          </a:bodyPr>
          <a:lstStyle/>
          <a:p>
            <a:pPr algn="just"/>
            <a:r>
              <a:rPr lang="fr-FR" dirty="0" smtClean="0"/>
              <a:t>Concession </a:t>
            </a:r>
            <a:r>
              <a:rPr lang="fr-FR" u="sng" dirty="0" smtClean="0"/>
              <a:t>individuelle</a:t>
            </a:r>
            <a:r>
              <a:rPr lang="fr-FR" dirty="0" smtClean="0"/>
              <a:t> : réservée exclusivement à la personne pour laquelle elle a été acquise;</a:t>
            </a:r>
          </a:p>
          <a:p>
            <a:pPr algn="just"/>
            <a:endParaRPr lang="fr-FR" dirty="0" smtClean="0"/>
          </a:p>
          <a:p>
            <a:pPr algn="just"/>
            <a:r>
              <a:rPr lang="fr-FR" dirty="0" smtClean="0"/>
              <a:t>Concession </a:t>
            </a:r>
            <a:r>
              <a:rPr lang="fr-FR" u="sng" dirty="0" smtClean="0"/>
              <a:t>collective</a:t>
            </a:r>
            <a:r>
              <a:rPr lang="fr-FR" dirty="0" smtClean="0"/>
              <a:t> : réservée aux personnes désignées expressément dans le contrat, par le fondateur; En principe, le nombre des personnes désignées correspond au nombre de places disponibles de la concession;</a:t>
            </a:r>
          </a:p>
          <a:p>
            <a:pPr algn="just"/>
            <a:endParaRPr lang="fr-FR" dirty="0" smtClean="0"/>
          </a:p>
          <a:p>
            <a:pPr algn="just"/>
            <a:r>
              <a:rPr lang="fr-FR" dirty="0" smtClean="0"/>
              <a:t>Concession </a:t>
            </a:r>
            <a:r>
              <a:rPr lang="fr-FR" u="sng" dirty="0" smtClean="0"/>
              <a:t>familiale</a:t>
            </a:r>
            <a:r>
              <a:rPr lang="fr-FR" dirty="0" smtClean="0"/>
              <a:t> : le concessionnaire-fondateur et toute sa famille en ascendance et descendance en ligne directe ainsi que leurs conjoints respectifs; (droit perdu en cas de divorce) </a:t>
            </a:r>
          </a:p>
          <a:p>
            <a:pPr marL="0" indent="0" algn="just">
              <a:buNone/>
            </a:pPr>
            <a:endParaRPr lang="fr-FR" dirty="0" smtClean="0"/>
          </a:p>
          <a:p>
            <a:pPr marL="0" indent="0" algn="just">
              <a:buNone/>
            </a:pPr>
            <a:r>
              <a:rPr lang="fr-FR" dirty="0" smtClean="0"/>
              <a:t>De son vivant, le concessionnaire d’une concession familiale a tous les droits : il peut autoriser l’inhumation des personnes étrangères avec qui il a de liens affectifs (filleul, beau-fils), des collatéraux (sœurs, beau-frère, neveux …) </a:t>
            </a:r>
          </a:p>
          <a:p>
            <a:pPr marL="0" indent="0" algn="just">
              <a:buNone/>
            </a:pPr>
            <a:r>
              <a:rPr lang="fr-FR" dirty="0" smtClean="0"/>
              <a:t>De la même façon, il peut s’opposer formellement aux inhumations de certaines personnes de sa famille directe. Ces volontés doivent être déposées par écrit auprès du Maire de la commune qui est chargé d’en assurer l’application pour la durée de la concession; </a:t>
            </a:r>
          </a:p>
          <a:p>
            <a:pPr marL="0" indent="0" algn="just">
              <a:buNone/>
            </a:pPr>
            <a:r>
              <a:rPr lang="fr-FR" dirty="0" smtClean="0"/>
              <a:t>Il peut interdire toutes inhumations après la sienne, s’opposer formellement à toutes réductions de dépouilles après son inhumation;</a:t>
            </a:r>
          </a:p>
          <a:p>
            <a:pPr marL="0" indent="0" algn="just">
              <a:buNone/>
            </a:pPr>
            <a:endParaRPr lang="fr-FR" dirty="0" smtClean="0"/>
          </a:p>
          <a:p>
            <a:pPr marL="0" indent="0" algn="just">
              <a:buNone/>
            </a:pPr>
            <a:r>
              <a:rPr lang="fr-FR" dirty="0" smtClean="0"/>
              <a:t>La jurisprudence reconnait au Légataire universel du concessionnaire le droit d’être inhumé , lui et lui seul, dans la concession; RAPPEL : on n’hérite pas d’une concession.</a:t>
            </a:r>
          </a:p>
          <a:p>
            <a:pPr marL="0" indent="0">
              <a:buNone/>
            </a:pPr>
            <a:r>
              <a:rPr lang="fr-FR" dirty="0"/>
              <a:t> </a:t>
            </a:r>
            <a:endParaRPr lang="fr-FR" dirty="0" smtClean="0"/>
          </a:p>
        </p:txBody>
      </p:sp>
    </p:spTree>
    <p:extLst>
      <p:ext uri="{BB962C8B-B14F-4D97-AF65-F5344CB8AC3E}">
        <p14:creationId xmlns:p14="http://schemas.microsoft.com/office/powerpoint/2010/main" val="1923971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1420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smtClean="0"/>
              <a:t>LES CONCESSIONS : </a:t>
            </a:r>
            <a:br>
              <a:rPr lang="fr-FR" dirty="0" smtClean="0"/>
            </a:br>
            <a:r>
              <a:rPr lang="fr-FR" dirty="0" smtClean="0"/>
              <a:t>la transmission des concessions familiales</a:t>
            </a:r>
            <a:endParaRPr lang="fr-FR" dirty="0"/>
          </a:p>
        </p:txBody>
      </p:sp>
      <p:sp>
        <p:nvSpPr>
          <p:cNvPr id="3" name="Espace réservé du contenu 2"/>
          <p:cNvSpPr>
            <a:spLocks noGrp="1"/>
          </p:cNvSpPr>
          <p:nvPr>
            <p:ph idx="1"/>
          </p:nvPr>
        </p:nvSpPr>
        <p:spPr>
          <a:xfrm>
            <a:off x="457200" y="2060848"/>
            <a:ext cx="8229600" cy="4065315"/>
          </a:xfrm>
        </p:spPr>
        <p:txBody>
          <a:bodyPr>
            <a:normAutofit fontScale="77500" lnSpcReduction="20000"/>
          </a:bodyPr>
          <a:lstStyle/>
          <a:p>
            <a:pPr algn="just"/>
            <a:r>
              <a:rPr lang="fr-FR" dirty="0" smtClean="0"/>
              <a:t>Les concessions funéraires sont hors partage et hors héritage, ne pouvant être assimilées à des biens mobiliers.</a:t>
            </a:r>
          </a:p>
          <a:p>
            <a:pPr algn="just"/>
            <a:r>
              <a:rPr lang="fr-FR" dirty="0" smtClean="0"/>
              <a:t>De son vivant, le concessionnaire peut désigner la personne qui sera chargée, après son décès, de gérer la concession et autoriser à son tour les inhumations;</a:t>
            </a:r>
          </a:p>
          <a:p>
            <a:pPr algn="just"/>
            <a:r>
              <a:rPr lang="fr-FR" dirty="0" smtClean="0"/>
              <a:t>Après le décès du concessionnaire, sans disposition écrite de sa part, tous ses descendants deviennent des ayants-droit ou ayants-cause ou héritiers naturels et « héritent » dans l’indivision, du devoir d’entretien et du droit à inhumation : un ayant-droit ne peut autoriser un autre ayant-droit et ne peut s’opposer à son inhumation. Aucun n’est prioritaire quand aux places disponibles; </a:t>
            </a:r>
          </a:p>
          <a:p>
            <a:endParaRPr lang="fr-FR" dirty="0" smtClean="0"/>
          </a:p>
          <a:p>
            <a:endParaRPr lang="fr-FR" dirty="0"/>
          </a:p>
        </p:txBody>
      </p:sp>
    </p:spTree>
    <p:extLst>
      <p:ext uri="{BB962C8B-B14F-4D97-AF65-F5344CB8AC3E}">
        <p14:creationId xmlns:p14="http://schemas.microsoft.com/office/powerpoint/2010/main" val="2035787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smtClean="0"/>
              <a:t>LES CONCESSIONS : le renouvellement</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smtClean="0"/>
              <a:t>Par défaut, après le décès du concessionnaire, il appartient à un membre de sa famille, voire quiconque susceptible de s’y intéresser, d’en faire la demande.</a:t>
            </a:r>
          </a:p>
          <a:p>
            <a:r>
              <a:rPr lang="fr-FR" dirty="0" smtClean="0"/>
              <a:t>Dans tous les cas, la concession est renouvelée au nom du concessionnaire d’origine, de façon à ne pas restreindre les droits à inhumation ouverts par le fondateur pour sa descendance en ligne directe : un ayant droit qui renouvelle une concession funéraire n’en devient pas pour autant le titulaire, le renouvellement est fait dans l’intérêt de l'ensemble des indivisaires, descendants du fondateur.</a:t>
            </a:r>
          </a:p>
          <a:p>
            <a:r>
              <a:rPr lang="fr-FR" dirty="0" smtClean="0"/>
              <a:t>Une concession se renouvelle uniquement l’année d’échéance mais le renouvellement est encore recevable dans les 2 ans qui suivent l’expiration du contrat et la commune ne peut s'y opposer;</a:t>
            </a:r>
          </a:p>
          <a:p>
            <a:r>
              <a:rPr lang="fr-FR" dirty="0" smtClean="0"/>
              <a:t>Le renouvellement se fait toujours au tarif applicable l’année de l’échéance;</a:t>
            </a:r>
          </a:p>
          <a:p>
            <a:r>
              <a:rPr lang="fr-FR" dirty="0" smtClean="0"/>
              <a:t>Un renouvellement anticipé est autorisé (circulaire du 1/5/1928 du Ministre de l’Intérieur) dans les 3 ans précédant l’</a:t>
            </a:r>
            <a:r>
              <a:rPr lang="fr-FR" dirty="0"/>
              <a:t>e</a:t>
            </a:r>
            <a:r>
              <a:rPr lang="fr-FR" dirty="0" smtClean="0"/>
              <a:t>xpiration du contrat si la famille demande une inhumation à effectuer immédiatement, de façon à assurer au défunt une durée d’inhumation supérieure à la durée légale du Terrain commun;</a:t>
            </a:r>
          </a:p>
          <a:p>
            <a:r>
              <a:rPr lang="fr-FR" dirty="0" smtClean="0"/>
              <a:t>Dans tous les cas, le nouveau contrat prend effet à la date d’expiration du précédent;</a:t>
            </a:r>
          </a:p>
          <a:p>
            <a:endParaRPr lang="fr-FR" dirty="0" smtClean="0"/>
          </a:p>
          <a:p>
            <a:endParaRPr lang="fr-FR" dirty="0"/>
          </a:p>
        </p:txBody>
      </p:sp>
    </p:spTree>
    <p:extLst>
      <p:ext uri="{BB962C8B-B14F-4D97-AF65-F5344CB8AC3E}">
        <p14:creationId xmlns:p14="http://schemas.microsoft.com/office/powerpoint/2010/main" val="3121845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smtClean="0"/>
              <a:t>LES CONCESSIONS : </a:t>
            </a:r>
            <a:br>
              <a:rPr lang="fr-FR" dirty="0" smtClean="0"/>
            </a:br>
            <a:r>
              <a:rPr lang="fr-FR" dirty="0" smtClean="0"/>
              <a:t>Echéances et reprises des temporaires</a:t>
            </a:r>
            <a:endParaRPr lang="fr-FR" dirty="0"/>
          </a:p>
        </p:txBody>
      </p:sp>
      <p:sp>
        <p:nvSpPr>
          <p:cNvPr id="3" name="Espace réservé du contenu 2"/>
          <p:cNvSpPr>
            <a:spLocks noGrp="1"/>
          </p:cNvSpPr>
          <p:nvPr>
            <p:ph idx="1"/>
          </p:nvPr>
        </p:nvSpPr>
        <p:spPr/>
        <p:txBody>
          <a:bodyPr>
            <a:normAutofit fontScale="40000" lnSpcReduction="20000"/>
          </a:bodyPr>
          <a:lstStyle/>
          <a:p>
            <a:pPr algn="just"/>
            <a:r>
              <a:rPr lang="fr-FR" b="1" u="sng" dirty="0" smtClean="0"/>
              <a:t>Les concessions à échéance </a:t>
            </a:r>
            <a:r>
              <a:rPr lang="fr-FR" dirty="0" smtClean="0"/>
              <a:t>: Si le renouvellement n’a pas été demandé dans les deux ans, le terrain fait retour à la commune "sans aucune formalité", le maire n’étant pas tenu de prendre un arrêté. Lorsque ce délai est dépassé, la commune reprend le terrain, quel que soit son état, sans la moindre mesure préalable de publicité, le monument évacué, les dépouilles transférées à l’ossuaire communal et l'emplacement concédé une nouvelle fois. </a:t>
            </a:r>
          </a:p>
          <a:p>
            <a:pPr algn="just"/>
            <a:endParaRPr lang="fr-FR" dirty="0" smtClean="0"/>
          </a:p>
          <a:p>
            <a:pPr algn="just"/>
            <a:r>
              <a:rPr lang="fr-FR" dirty="0" smtClean="0"/>
              <a:t>Rappel </a:t>
            </a:r>
            <a:r>
              <a:rPr lang="fr-FR" dirty="0"/>
              <a:t>: </a:t>
            </a:r>
            <a:endParaRPr lang="fr-FR" dirty="0" smtClean="0"/>
          </a:p>
          <a:p>
            <a:pPr marL="0" indent="0" algn="just">
              <a:buNone/>
            </a:pPr>
            <a:r>
              <a:rPr lang="fr-FR" dirty="0" smtClean="0"/>
              <a:t>Pour </a:t>
            </a:r>
            <a:r>
              <a:rPr lang="fr-FR" dirty="0"/>
              <a:t>le ministère de l'intérieur, concernant les « modalités de la crémation administrative », il convient que le maire respecte les principes suivants :</a:t>
            </a:r>
          </a:p>
          <a:p>
            <a:pPr algn="just"/>
            <a:endParaRPr lang="fr-FR" dirty="0"/>
          </a:p>
          <a:p>
            <a:pPr marL="0" indent="0" algn="just">
              <a:buNone/>
            </a:pPr>
            <a:r>
              <a:rPr lang="fr-FR" dirty="0"/>
              <a:t>S'agissant de l'opposition présumée, certaines circonstances doivent amener le maire à ne pas recourir à la crémation notamment l'inhumation dans une partie du cimetière où sont regroupés, de fait, les défunts de confessions s'opposant notoirement à la crémation ou la présence sur une pierre tombale du symbole de l'une ou l'autre de ces confessions. </a:t>
            </a:r>
            <a:endParaRPr lang="fr-FR" dirty="0" smtClean="0"/>
          </a:p>
          <a:p>
            <a:pPr marL="0" indent="0" algn="just">
              <a:buNone/>
            </a:pPr>
            <a:r>
              <a:rPr lang="fr-FR" dirty="0" smtClean="0"/>
              <a:t>Le </a:t>
            </a:r>
            <a:r>
              <a:rPr lang="fr-FR" dirty="0"/>
              <a:t>maire ne saurait aller au-delà de ces signes manifestes d'appartenance religieuse pour vérifier l'opposition présumée du défunt car il ne lui appartient pas, pas plus qu'à l'autorité religieuse, de déterminer </a:t>
            </a:r>
            <a:r>
              <a:rPr lang="fr-FR" i="1" dirty="0"/>
              <a:t>in abstracto </a:t>
            </a:r>
            <a:r>
              <a:rPr lang="fr-FR" dirty="0"/>
              <a:t>l'appartenance religieuse d'une personne (</a:t>
            </a:r>
            <a:r>
              <a:rPr lang="fr-FR" i="1" dirty="0"/>
              <a:t>TA Grenoble, 5 juillet 1993, Epoux </a:t>
            </a:r>
            <a:r>
              <a:rPr lang="fr-FR" i="1" dirty="0" err="1"/>
              <a:t>Darmons</a:t>
            </a:r>
            <a:r>
              <a:rPr lang="fr-FR" i="1" dirty="0"/>
              <a:t>).</a:t>
            </a:r>
          </a:p>
          <a:p>
            <a:pPr algn="just"/>
            <a:endParaRPr lang="fr-FR" dirty="0" smtClean="0"/>
          </a:p>
          <a:p>
            <a:pPr marL="0" indent="0">
              <a:buNone/>
            </a:pPr>
            <a:r>
              <a:rPr lang="fr-FR" i="1" dirty="0"/>
              <a:t>Article L2223-4 du CGCT</a:t>
            </a:r>
          </a:p>
          <a:p>
            <a:pPr marL="0" indent="0">
              <a:buNone/>
            </a:pPr>
            <a:r>
              <a:rPr lang="fr-FR" i="1" dirty="0"/>
              <a:t>Un arrêté du maire affecte à perpétuité, dans le cimetière, un ossuaire aménagé où les restes exhumés sont aussitôt </a:t>
            </a:r>
            <a:r>
              <a:rPr lang="fr-FR" i="1" dirty="0" err="1"/>
              <a:t>réinhumés</a:t>
            </a:r>
            <a:r>
              <a:rPr lang="fr-FR" i="1" dirty="0"/>
              <a:t>. </a:t>
            </a:r>
          </a:p>
          <a:p>
            <a:pPr marL="0" indent="0">
              <a:buNone/>
            </a:pPr>
            <a:r>
              <a:rPr lang="fr-FR" i="1" u="sng" dirty="0"/>
              <a:t>Le maire peut également faire procéder à la crémation des restes exhumés en l'absence d'opposition connue ou attestée du défunt</a:t>
            </a:r>
            <a:r>
              <a:rPr lang="fr-FR" i="1" dirty="0"/>
              <a:t>. </a:t>
            </a:r>
          </a:p>
          <a:p>
            <a:pPr marL="0" indent="0">
              <a:buNone/>
            </a:pPr>
            <a:r>
              <a:rPr lang="fr-FR" i="1" dirty="0"/>
              <a:t>Les restes des personnes qui avaient manifesté leur opposition à la crémation sont distingués au sein de l'ossuaire.</a:t>
            </a:r>
          </a:p>
          <a:p>
            <a:pPr marL="0" indent="0">
              <a:buNone/>
            </a:pPr>
            <a:endParaRPr lang="fr-FR" dirty="0"/>
          </a:p>
          <a:p>
            <a:pPr algn="just"/>
            <a:endParaRPr lang="fr-FR" dirty="0" smtClean="0"/>
          </a:p>
          <a:p>
            <a:endParaRPr lang="fr-FR" dirty="0"/>
          </a:p>
        </p:txBody>
      </p:sp>
    </p:spTree>
    <p:extLst>
      <p:ext uri="{BB962C8B-B14F-4D97-AF65-F5344CB8AC3E}">
        <p14:creationId xmlns:p14="http://schemas.microsoft.com/office/powerpoint/2010/main" val="187767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fr-FR" dirty="0" smtClean="0"/>
              <a:t>LES CIMETIERES</a:t>
            </a:r>
            <a:endParaRPr lang="fr-FR" dirty="0"/>
          </a:p>
        </p:txBody>
      </p:sp>
      <p:sp>
        <p:nvSpPr>
          <p:cNvPr id="3" name="Espace réservé du contenu 2"/>
          <p:cNvSpPr>
            <a:spLocks noGrp="1"/>
          </p:cNvSpPr>
          <p:nvPr>
            <p:ph idx="1"/>
          </p:nvPr>
        </p:nvSpPr>
        <p:spPr/>
        <p:txBody>
          <a:bodyPr/>
          <a:lstStyle/>
          <a:p>
            <a:pPr marL="0" indent="0">
              <a:buNone/>
            </a:pPr>
            <a:r>
              <a:rPr lang="fr-FR" b="1" u="sng" dirty="0" smtClean="0"/>
              <a:t>Les différents types </a:t>
            </a:r>
            <a:r>
              <a:rPr lang="fr-FR" dirty="0" smtClean="0"/>
              <a:t>:</a:t>
            </a:r>
          </a:p>
          <a:p>
            <a:r>
              <a:rPr lang="fr-FR" dirty="0" smtClean="0"/>
              <a:t>Cimetière particulier</a:t>
            </a:r>
          </a:p>
          <a:p>
            <a:r>
              <a:rPr lang="fr-FR" dirty="0" smtClean="0"/>
              <a:t>Cimetière privé</a:t>
            </a:r>
          </a:p>
          <a:p>
            <a:r>
              <a:rPr lang="fr-FR" dirty="0" smtClean="0"/>
              <a:t>Cimetière intercommunal</a:t>
            </a:r>
          </a:p>
          <a:p>
            <a:r>
              <a:rPr lang="fr-FR" dirty="0" smtClean="0"/>
              <a:t>Cimetière communal</a:t>
            </a:r>
            <a:endParaRPr lang="fr-FR" dirty="0"/>
          </a:p>
        </p:txBody>
      </p:sp>
    </p:spTree>
    <p:extLst>
      <p:ext uri="{BB962C8B-B14F-4D97-AF65-F5344CB8AC3E}">
        <p14:creationId xmlns:p14="http://schemas.microsoft.com/office/powerpoint/2010/main" val="3079870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57018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sz="4000" dirty="0">
                <a:solidFill>
                  <a:prstClr val="black"/>
                </a:solidFill>
              </a:rPr>
              <a:t>LES CONCESSIONS : </a:t>
            </a:r>
            <a:br>
              <a:rPr lang="fr-FR" sz="4000" dirty="0">
                <a:solidFill>
                  <a:prstClr val="black"/>
                </a:solidFill>
              </a:rPr>
            </a:br>
            <a:r>
              <a:rPr lang="fr-FR" sz="4000" dirty="0">
                <a:solidFill>
                  <a:prstClr val="black"/>
                </a:solidFill>
              </a:rPr>
              <a:t>R</a:t>
            </a:r>
            <a:r>
              <a:rPr lang="fr-FR" sz="4000" dirty="0" smtClean="0">
                <a:solidFill>
                  <a:prstClr val="black"/>
                </a:solidFill>
              </a:rPr>
              <a:t>eprises </a:t>
            </a:r>
            <a:r>
              <a:rPr lang="fr-FR" sz="4000" dirty="0">
                <a:solidFill>
                  <a:prstClr val="black"/>
                </a:solidFill>
              </a:rPr>
              <a:t>des </a:t>
            </a:r>
            <a:r>
              <a:rPr lang="fr-FR" sz="4000" dirty="0" smtClean="0">
                <a:solidFill>
                  <a:prstClr val="black"/>
                </a:solidFill>
              </a:rPr>
              <a:t>perpétuelles en état d’abandon</a:t>
            </a:r>
            <a:endParaRPr lang="fr-FR" dirty="0"/>
          </a:p>
        </p:txBody>
      </p:sp>
      <p:sp>
        <p:nvSpPr>
          <p:cNvPr id="3" name="Espace réservé du contenu 2"/>
          <p:cNvSpPr>
            <a:spLocks noGrp="1"/>
          </p:cNvSpPr>
          <p:nvPr>
            <p:ph idx="1"/>
          </p:nvPr>
        </p:nvSpPr>
        <p:spPr>
          <a:xfrm>
            <a:off x="467544" y="2060848"/>
            <a:ext cx="8229600" cy="4608512"/>
          </a:xfrm>
        </p:spPr>
        <p:txBody>
          <a:bodyPr>
            <a:normAutofit fontScale="47500" lnSpcReduction="20000"/>
          </a:bodyPr>
          <a:lstStyle/>
          <a:p>
            <a:pPr algn="just"/>
            <a:r>
              <a:rPr lang="fr-FR" b="1" u="sng" dirty="0"/>
              <a:t>Les concessions perpétuelles </a:t>
            </a:r>
            <a:r>
              <a:rPr lang="fr-FR" dirty="0"/>
              <a:t>par définition n’ont pas d’échéance. Le pouvoir de Police du </a:t>
            </a:r>
            <a:r>
              <a:rPr lang="fr-FR" dirty="0" smtClean="0"/>
              <a:t>maire, permet </a:t>
            </a:r>
            <a:r>
              <a:rPr lang="fr-FR" dirty="0"/>
              <a:t>toutefois de rompre unilatéralement le contrat, si les concessions sont concernées par des raisons matérielles d’hygiène, de salubrité, de décence, donc un danger pour les usagers; (</a:t>
            </a:r>
            <a:r>
              <a:rPr lang="fr-FR" i="1" dirty="0"/>
              <a:t>Articles L.2223-4, L. 2223-17 et 18, R. 2223-12 à R. 2223-23 du CGCT issus de la Loi du 3 janvier 1924</a:t>
            </a:r>
            <a:r>
              <a:rPr lang="fr-FR" i="1" dirty="0" smtClean="0"/>
              <a:t>)</a:t>
            </a:r>
          </a:p>
          <a:p>
            <a:pPr algn="just"/>
            <a:endParaRPr lang="fr-FR" i="1" dirty="0"/>
          </a:p>
          <a:p>
            <a:pPr algn="just"/>
            <a:endParaRPr lang="fr-FR" i="1" dirty="0"/>
          </a:p>
          <a:p>
            <a:pPr marL="0" indent="0">
              <a:buNone/>
            </a:pPr>
            <a:r>
              <a:rPr lang="fr-FR" u="sng" dirty="0"/>
              <a:t>Conditions de reprise </a:t>
            </a:r>
            <a:r>
              <a:rPr lang="fr-FR" dirty="0"/>
              <a:t>: </a:t>
            </a:r>
          </a:p>
          <a:p>
            <a:r>
              <a:rPr lang="fr-FR" dirty="0"/>
              <a:t>30 ans d’existence</a:t>
            </a:r>
          </a:p>
          <a:p>
            <a:r>
              <a:rPr lang="fr-FR" dirty="0"/>
              <a:t>Dernière inhumation doit dater de 10 ans au moins</a:t>
            </a:r>
          </a:p>
          <a:p>
            <a:r>
              <a:rPr lang="fr-FR" dirty="0"/>
              <a:t>Être en état d’abandon et ne plus être entretenue</a:t>
            </a:r>
          </a:p>
          <a:p>
            <a:r>
              <a:rPr lang="fr-FR" dirty="0"/>
              <a:t>3 ans de délai entre le procès-verbal d’abandon et la </a:t>
            </a:r>
            <a:r>
              <a:rPr lang="fr-FR" dirty="0" smtClean="0"/>
              <a:t>reprise</a:t>
            </a:r>
          </a:p>
          <a:p>
            <a:pPr marL="0" indent="0">
              <a:buNone/>
            </a:pPr>
            <a:r>
              <a:rPr lang="fr-FR" dirty="0" smtClean="0"/>
              <a:t>Finalement, il appartient au Conseil municipal d’autoriser la reprise des concessions perpétuelles proposées par le Maire, Il est donc sage de ne pas commencer une procédure en fin de mandature…</a:t>
            </a:r>
          </a:p>
          <a:p>
            <a:pPr marL="0" indent="0">
              <a:buNone/>
            </a:pPr>
            <a:r>
              <a:rPr lang="fr-FR" dirty="0" smtClean="0"/>
              <a:t>Les ossements d’une même concession recueillis dans un reliquaire sont déposés dans un ossuaire spécifique affecté à perpétuité sur lequel les identités des défunts doivent être visibles des usagers;</a:t>
            </a:r>
          </a:p>
          <a:p>
            <a:pPr marL="0" indent="0">
              <a:buNone/>
            </a:pPr>
            <a:endParaRPr lang="fr-FR" dirty="0" smtClean="0"/>
          </a:p>
          <a:p>
            <a:pPr marL="0" indent="0">
              <a:buNone/>
            </a:pPr>
            <a:endParaRPr lang="fr-FR" dirty="0" smtClean="0"/>
          </a:p>
          <a:p>
            <a:pPr marL="0" indent="0">
              <a:buNone/>
            </a:pPr>
            <a:r>
              <a:rPr lang="fr-FR" u="sng" dirty="0" smtClean="0"/>
              <a:t>Conseil </a:t>
            </a:r>
            <a:r>
              <a:rPr lang="fr-FR" dirty="0" smtClean="0"/>
              <a:t>: </a:t>
            </a:r>
          </a:p>
          <a:p>
            <a:pPr marL="0" indent="0">
              <a:buNone/>
            </a:pPr>
            <a:r>
              <a:rPr lang="fr-FR" dirty="0" smtClean="0"/>
              <a:t>Conserver les concessions ayant un caractère patrimonial (historique et/ou architectural)</a:t>
            </a:r>
            <a:endParaRPr lang="fr-FR" dirty="0"/>
          </a:p>
          <a:p>
            <a:endParaRPr lang="fr-FR" dirty="0"/>
          </a:p>
        </p:txBody>
      </p:sp>
    </p:spTree>
    <p:extLst>
      <p:ext uri="{BB962C8B-B14F-4D97-AF65-F5344CB8AC3E}">
        <p14:creationId xmlns:p14="http://schemas.microsoft.com/office/powerpoint/2010/main" val="3613171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smtClean="0"/>
              <a:t>LES CONCESSIONS : </a:t>
            </a:r>
            <a:br>
              <a:rPr lang="fr-FR" dirty="0" smtClean="0"/>
            </a:br>
            <a:r>
              <a:rPr lang="fr-FR" dirty="0" smtClean="0"/>
              <a:t>La Rétrocession</a:t>
            </a:r>
            <a:endParaRPr lang="fr-FR" dirty="0"/>
          </a:p>
        </p:txBody>
      </p:sp>
      <p:sp>
        <p:nvSpPr>
          <p:cNvPr id="3" name="Espace réservé du contenu 2"/>
          <p:cNvSpPr>
            <a:spLocks noGrp="1"/>
          </p:cNvSpPr>
          <p:nvPr>
            <p:ph idx="1"/>
          </p:nvPr>
        </p:nvSpPr>
        <p:spPr/>
        <p:txBody>
          <a:bodyPr>
            <a:normAutofit fontScale="40000" lnSpcReduction="20000"/>
          </a:bodyPr>
          <a:lstStyle/>
          <a:p>
            <a:pPr marL="0" indent="0">
              <a:buNone/>
            </a:pPr>
            <a:r>
              <a:rPr lang="fr-FR" b="1" u="sng" dirty="0" smtClean="0"/>
              <a:t>La rétrocession </a:t>
            </a:r>
            <a:r>
              <a:rPr lang="fr-FR" dirty="0" smtClean="0"/>
              <a:t>: </a:t>
            </a:r>
          </a:p>
          <a:p>
            <a:pPr marL="0" indent="0">
              <a:buNone/>
            </a:pPr>
            <a:r>
              <a:rPr lang="fr-FR" dirty="0" smtClean="0"/>
              <a:t>Ce n’est pas une obligation de l’accepter, mais il convient de voir l’intérêt de la commune de ne pas laisser une concession vide et non entretenue d’une part et la revente de la concession sera forcément plus élevé que la dépense engagée.</a:t>
            </a:r>
          </a:p>
          <a:p>
            <a:pPr marL="0" indent="0">
              <a:buNone/>
            </a:pPr>
            <a:endParaRPr lang="fr-FR" dirty="0"/>
          </a:p>
          <a:p>
            <a:pPr marL="0" indent="0">
              <a:buNone/>
            </a:pPr>
            <a:r>
              <a:rPr lang="fr-FR" u="sng" dirty="0" smtClean="0"/>
              <a:t>Les Conditions </a:t>
            </a:r>
            <a:r>
              <a:rPr lang="fr-FR" dirty="0" smtClean="0"/>
              <a:t>:</a:t>
            </a:r>
          </a:p>
          <a:p>
            <a:r>
              <a:rPr lang="fr-FR" dirty="0" smtClean="0"/>
              <a:t>Ne concerne que les concessions ayant une échéance;</a:t>
            </a:r>
          </a:p>
          <a:p>
            <a:r>
              <a:rPr lang="fr-FR" dirty="0" smtClean="0"/>
              <a:t>La demande doit émaner de celui qui l’a acquise; sont exclus les « héritiers »tenus de respecter le contrat;</a:t>
            </a:r>
          </a:p>
          <a:p>
            <a:r>
              <a:rPr lang="fr-FR" dirty="0" smtClean="0"/>
              <a:t>Vide de tout corps;</a:t>
            </a:r>
          </a:p>
          <a:p>
            <a:r>
              <a:rPr lang="fr-FR" dirty="0" smtClean="0"/>
              <a:t>Préalablement à la rétrocession, le concessionnaire doit enlever le monument, emblèmes religieux; il peut les revendre à un marbrier ou les réutiliser sur une autre concession lui appartenant;</a:t>
            </a:r>
          </a:p>
          <a:p>
            <a:pPr marL="0" indent="0">
              <a:buNone/>
            </a:pPr>
            <a:endParaRPr lang="fr-FR" dirty="0" smtClean="0"/>
          </a:p>
          <a:p>
            <a:pPr marL="0" indent="0">
              <a:buNone/>
            </a:pPr>
            <a:r>
              <a:rPr lang="fr-FR" u="sng" dirty="0" smtClean="0"/>
              <a:t>Le calcul </a:t>
            </a:r>
            <a:r>
              <a:rPr lang="fr-FR" dirty="0" smtClean="0"/>
              <a:t>: </a:t>
            </a:r>
          </a:p>
          <a:p>
            <a:pPr marL="0" indent="0">
              <a:buNone/>
            </a:pPr>
            <a:r>
              <a:rPr lang="fr-FR" dirty="0" smtClean="0"/>
              <a:t>Si elle est acceptée par le Conseil municipal ou le maire, le calcul se fait toujours sur le montant versé dans les caisses de la commune (si 1/3 CCAS, ne pas le prendre en compte )</a:t>
            </a:r>
          </a:p>
          <a:p>
            <a:pPr marL="0" indent="0">
              <a:buNone/>
            </a:pPr>
            <a:r>
              <a:rPr lang="fr-FR" dirty="0" smtClean="0"/>
              <a:t>Par exemple, une concession acquise le 28/11/2005 à 50 ans pour un montant de 1421 €; Demande formulée en avril 2018;</a:t>
            </a:r>
          </a:p>
          <a:p>
            <a:pPr marL="0" indent="0">
              <a:buNone/>
            </a:pPr>
            <a:r>
              <a:rPr lang="fr-FR" dirty="0" smtClean="0"/>
              <a:t>Calcul du prix mensuel : 50 ans = 12 (mois) x 50 = 600 mois</a:t>
            </a:r>
          </a:p>
          <a:p>
            <a:pPr marL="0" indent="0">
              <a:buNone/>
            </a:pPr>
            <a:r>
              <a:rPr lang="fr-FR" dirty="0" smtClean="0"/>
              <a:t>1421 / 600 = </a:t>
            </a:r>
            <a:r>
              <a:rPr lang="fr-FR" u="sng" dirty="0" smtClean="0"/>
              <a:t>2,368 € / mois</a:t>
            </a:r>
          </a:p>
          <a:p>
            <a:pPr marL="0" indent="0">
              <a:buNone/>
            </a:pPr>
            <a:r>
              <a:rPr lang="fr-FR" dirty="0" smtClean="0"/>
              <a:t>Calcul de la durée à courir entre la demande et l’échéance : 2 mois utilisés en 2005 + 4 mois utilisés en 2018 + (12 ans x 12 mois) 144 = 150 mois utilisés</a:t>
            </a:r>
          </a:p>
          <a:p>
            <a:pPr marL="0" indent="0">
              <a:buNone/>
            </a:pPr>
            <a:r>
              <a:rPr lang="fr-FR" dirty="0" smtClean="0"/>
              <a:t>600 – 150 mois = </a:t>
            </a:r>
            <a:r>
              <a:rPr lang="fr-FR" u="sng" dirty="0" smtClean="0"/>
              <a:t>450 mois à rembourser</a:t>
            </a:r>
          </a:p>
          <a:p>
            <a:pPr marL="0" indent="0">
              <a:buNone/>
            </a:pPr>
            <a:r>
              <a:rPr lang="fr-FR" dirty="0" smtClean="0"/>
              <a:t>Calcul du montant à rétrocéder : 450 x 2,368 = 1065,60 = </a:t>
            </a:r>
            <a:r>
              <a:rPr lang="fr-FR" b="1" u="sng" dirty="0" smtClean="0"/>
              <a:t>1066 €</a:t>
            </a:r>
          </a:p>
          <a:p>
            <a:pPr marL="0" indent="0">
              <a:buNone/>
            </a:pPr>
            <a:endParaRPr lang="fr-FR" dirty="0" smtClean="0"/>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1878004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a:t>LES CONCESSIONS </a:t>
            </a:r>
            <a:r>
              <a:rPr lang="fr-FR" dirty="0" smtClean="0"/>
              <a:t>:</a:t>
            </a:r>
            <a:br>
              <a:rPr lang="fr-FR" dirty="0" smtClean="0"/>
            </a:br>
            <a:r>
              <a:rPr lang="fr-FR" dirty="0" smtClean="0"/>
              <a:t>La Cession</a:t>
            </a:r>
            <a:endParaRPr lang="fr-FR" dirty="0"/>
          </a:p>
        </p:txBody>
      </p:sp>
      <p:sp>
        <p:nvSpPr>
          <p:cNvPr id="3" name="Espace réservé du contenu 2"/>
          <p:cNvSpPr>
            <a:spLocks noGrp="1"/>
          </p:cNvSpPr>
          <p:nvPr>
            <p:ph idx="1"/>
          </p:nvPr>
        </p:nvSpPr>
        <p:spPr>
          <a:xfrm>
            <a:off x="457200" y="1484784"/>
            <a:ext cx="8229600" cy="5040560"/>
          </a:xfrm>
        </p:spPr>
        <p:txBody>
          <a:bodyPr>
            <a:normAutofit fontScale="47500" lnSpcReduction="20000"/>
          </a:bodyPr>
          <a:lstStyle/>
          <a:p>
            <a:pPr algn="just"/>
            <a:r>
              <a:rPr lang="fr-FR" dirty="0" smtClean="0"/>
              <a:t>Concerne les concessions perpétuelles; </a:t>
            </a:r>
          </a:p>
          <a:p>
            <a:pPr marL="0" indent="0" algn="just">
              <a:buNone/>
            </a:pPr>
            <a:r>
              <a:rPr lang="fr-FR" dirty="0"/>
              <a:t>Les Conditions :</a:t>
            </a:r>
          </a:p>
          <a:p>
            <a:pPr algn="just"/>
            <a:r>
              <a:rPr lang="fr-FR" dirty="0"/>
              <a:t>La demande doit émaner de celui qui l’a acquise; sont exclus les « héritiers </a:t>
            </a:r>
            <a:r>
              <a:rPr lang="fr-FR" dirty="0" smtClean="0"/>
              <a:t>» tenus </a:t>
            </a:r>
            <a:r>
              <a:rPr lang="fr-FR" dirty="0"/>
              <a:t>de respecter le contrat;</a:t>
            </a:r>
          </a:p>
          <a:p>
            <a:pPr algn="just"/>
            <a:r>
              <a:rPr lang="fr-FR" dirty="0" smtClean="0"/>
              <a:t>La </a:t>
            </a:r>
            <a:r>
              <a:rPr lang="fr-FR" dirty="0"/>
              <a:t>possibilité </a:t>
            </a:r>
            <a:r>
              <a:rPr lang="fr-FR" dirty="0" smtClean="0"/>
              <a:t>d’une cession « à titre gratuit » résulte d’un </a:t>
            </a:r>
            <a:r>
              <a:rPr lang="fr-FR" dirty="0"/>
              <a:t>jugement de la Cour de Cassation du </a:t>
            </a:r>
            <a:r>
              <a:rPr lang="fr-FR" dirty="0" smtClean="0"/>
              <a:t>16/7/1968; une </a:t>
            </a:r>
            <a:r>
              <a:rPr lang="fr-FR" dirty="0"/>
              <a:t>telle opération n’a pas le caractère d’un trafic de concession, mais </a:t>
            </a:r>
            <a:r>
              <a:rPr lang="fr-FR" dirty="0" smtClean="0"/>
              <a:t>elle </a:t>
            </a:r>
            <a:r>
              <a:rPr lang="fr-FR" dirty="0"/>
              <a:t>apparaît comme la renonciation du vivant du concessionnaire, à son droit au profit de la Commune, confirmée par un arrêté de la Cour de Cassation du 23/10/1968, consorts BILLAT : « aucune disposition légale n’interdit au bénéficiaire d’en faire avant toute utilisation une donation par laquelle il s’en dépouille irrévocablement. »</a:t>
            </a:r>
          </a:p>
          <a:p>
            <a:pPr algn="just"/>
            <a:r>
              <a:rPr lang="fr-FR" dirty="0" smtClean="0"/>
              <a:t>Vide </a:t>
            </a:r>
            <a:r>
              <a:rPr lang="fr-FR" dirty="0"/>
              <a:t>de tout corps;</a:t>
            </a:r>
          </a:p>
          <a:p>
            <a:pPr algn="just"/>
            <a:r>
              <a:rPr lang="fr-FR" dirty="0"/>
              <a:t>Préalablement à la </a:t>
            </a:r>
            <a:r>
              <a:rPr lang="fr-FR" dirty="0" smtClean="0"/>
              <a:t>cession</a:t>
            </a:r>
            <a:r>
              <a:rPr lang="fr-FR" dirty="0"/>
              <a:t>, le concessionnaire doit </a:t>
            </a:r>
            <a:r>
              <a:rPr lang="fr-FR" dirty="0" smtClean="0"/>
              <a:t>obtenir l’avis favorable pour que la commune lui rembourse le montant versé dans </a:t>
            </a:r>
            <a:r>
              <a:rPr lang="fr-FR" dirty="0"/>
              <a:t>s</a:t>
            </a:r>
            <a:r>
              <a:rPr lang="fr-FR" dirty="0" smtClean="0"/>
              <a:t>es caisses</a:t>
            </a:r>
            <a:r>
              <a:rPr lang="fr-FR" dirty="0"/>
              <a:t>; La dépense engagée par la Ville </a:t>
            </a:r>
            <a:r>
              <a:rPr lang="fr-FR" dirty="0" smtClean="0"/>
              <a:t>sera toujours inférieure à la </a:t>
            </a:r>
            <a:r>
              <a:rPr lang="fr-FR" dirty="0"/>
              <a:t>réattribution de ce terrain </a:t>
            </a:r>
            <a:r>
              <a:rPr lang="fr-FR" dirty="0" smtClean="0"/>
              <a:t>au </a:t>
            </a:r>
            <a:r>
              <a:rPr lang="fr-FR" dirty="0"/>
              <a:t>tarif </a:t>
            </a:r>
            <a:r>
              <a:rPr lang="fr-FR" dirty="0" smtClean="0"/>
              <a:t>en vigueur;</a:t>
            </a:r>
          </a:p>
          <a:p>
            <a:pPr algn="just"/>
            <a:r>
              <a:rPr lang="fr-FR" dirty="0" smtClean="0"/>
              <a:t> Le concessionnaire peut également présenter au maire un futur concessionnaire qui viendra se substituer  à lui dans le contrat d’origine, moyennant versement du montant exact, au centime près, tel qu’inscrit dans le contrat de concession;</a:t>
            </a:r>
          </a:p>
          <a:p>
            <a:pPr marL="0" indent="0" algn="just">
              <a:buNone/>
            </a:pPr>
            <a:endParaRPr lang="fr-FR" dirty="0" smtClean="0"/>
          </a:p>
          <a:p>
            <a:pPr marL="0" indent="0" algn="just">
              <a:buNone/>
            </a:pPr>
            <a:r>
              <a:rPr lang="fr-FR" dirty="0" smtClean="0"/>
              <a:t>Un </a:t>
            </a:r>
            <a:r>
              <a:rPr lang="fr-FR" dirty="0"/>
              <a:t>particulier peut-il </a:t>
            </a:r>
            <a:r>
              <a:rPr lang="fr-FR" dirty="0" smtClean="0"/>
              <a:t>vendre </a:t>
            </a:r>
            <a:r>
              <a:rPr lang="fr-FR" dirty="0"/>
              <a:t>à un tiers </a:t>
            </a:r>
            <a:r>
              <a:rPr lang="fr-FR" dirty="0" smtClean="0"/>
              <a:t>?</a:t>
            </a:r>
          </a:p>
          <a:p>
            <a:pPr algn="just"/>
            <a:r>
              <a:rPr lang="fr-FR" dirty="0" smtClean="0"/>
              <a:t>Non, un particulier ne peut spéculer sur le domaine municipal, Seul le maire de la commune a le droit de concéder les terrains </a:t>
            </a:r>
            <a:endParaRPr lang="fr-FR" dirty="0"/>
          </a:p>
        </p:txBody>
      </p:sp>
    </p:spTree>
    <p:extLst>
      <p:ext uri="{BB962C8B-B14F-4D97-AF65-F5344CB8AC3E}">
        <p14:creationId xmlns:p14="http://schemas.microsoft.com/office/powerpoint/2010/main" val="1289667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1420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dirty="0" smtClean="0"/>
              <a:t>LES CONCESSIONS : </a:t>
            </a:r>
            <a:br>
              <a:rPr lang="fr-FR" dirty="0" smtClean="0"/>
            </a:br>
            <a:r>
              <a:rPr lang="fr-FR" dirty="0" smtClean="0"/>
              <a:t>La revente des reprises par la commune</a:t>
            </a:r>
            <a:endParaRPr lang="fr-FR" dirty="0"/>
          </a:p>
        </p:txBody>
      </p:sp>
      <p:sp>
        <p:nvSpPr>
          <p:cNvPr id="3" name="Espace réservé du contenu 2"/>
          <p:cNvSpPr>
            <a:spLocks noGrp="1"/>
          </p:cNvSpPr>
          <p:nvPr>
            <p:ph idx="1"/>
          </p:nvPr>
        </p:nvSpPr>
        <p:spPr>
          <a:xfrm>
            <a:off x="395536" y="2060848"/>
            <a:ext cx="8229600" cy="4525963"/>
          </a:xfrm>
        </p:spPr>
        <p:txBody>
          <a:bodyPr>
            <a:normAutofit fontScale="47500" lnSpcReduction="20000"/>
          </a:bodyPr>
          <a:lstStyle/>
          <a:p>
            <a:r>
              <a:rPr lang="fr-FR" dirty="0"/>
              <a:t>La mise à disposition à la location des concessions reprises est prévue par l’article </a:t>
            </a:r>
            <a:r>
              <a:rPr lang="fr-FR" i="1" dirty="0"/>
              <a:t>R.2223-21 du </a:t>
            </a:r>
            <a:r>
              <a:rPr lang="fr-FR" i="1" dirty="0" smtClean="0"/>
              <a:t>CGCT </a:t>
            </a:r>
            <a:r>
              <a:rPr lang="fr-FR" dirty="0" smtClean="0"/>
              <a:t>: </a:t>
            </a:r>
          </a:p>
          <a:p>
            <a:pPr marL="0" indent="0">
              <a:buNone/>
            </a:pPr>
            <a:r>
              <a:rPr lang="fr-FR" dirty="0" smtClean="0"/>
              <a:t>« </a:t>
            </a:r>
            <a:r>
              <a:rPr lang="fr-FR" i="1" dirty="0"/>
              <a:t>les terrains occupés par les concessions reprises peuvent fait l’objet d’un nouveau contrat de concession seulement lorsque les prescriptions des articles L.2223-4, R.2223-6, R.2223-19 et R.2223-20 ont été observées </a:t>
            </a:r>
            <a:r>
              <a:rPr lang="fr-FR" dirty="0" smtClean="0"/>
              <a:t>». </a:t>
            </a:r>
          </a:p>
          <a:p>
            <a:pPr marL="0" indent="0">
              <a:buNone/>
            </a:pPr>
            <a:r>
              <a:rPr lang="fr-FR" dirty="0" smtClean="0"/>
              <a:t>C’est-à-dire qu’il a été procédé </a:t>
            </a:r>
            <a:r>
              <a:rPr lang="fr-FR" dirty="0"/>
              <a:t>à l’enlèvement des monuments et emblèmes funéraires restés sur la concession ainsi </a:t>
            </a:r>
            <a:r>
              <a:rPr lang="fr-FR" dirty="0" smtClean="0"/>
              <a:t>qu’à l’exhumation </a:t>
            </a:r>
            <a:r>
              <a:rPr lang="fr-FR" dirty="0"/>
              <a:t>des restes des personnes inhumées</a:t>
            </a:r>
            <a:r>
              <a:rPr lang="fr-FR" dirty="0" smtClean="0"/>
              <a:t>. </a:t>
            </a:r>
          </a:p>
          <a:p>
            <a:pPr marL="0" indent="0">
              <a:buNone/>
            </a:pPr>
            <a:r>
              <a:rPr lang="fr-FR" dirty="0" smtClean="0"/>
              <a:t>Le </a:t>
            </a:r>
            <a:r>
              <a:rPr lang="fr-FR" dirty="0"/>
              <a:t>principe de l’obligation de procéder à la reprise matérielle de la concession, en rappelant le caractère obligatoire des dépenses relatives à de telles opérations et à l’impossibilité de les imputer au nouveau concessionnaire.</a:t>
            </a:r>
          </a:p>
          <a:p>
            <a:r>
              <a:rPr lang="fr-FR" dirty="0" smtClean="0"/>
              <a:t>La commune ne peut concéder qu’un terrain propre à sa destination.  Elle engage sa responsabilité si le terrain ne permet pas  l’inhumation, par exemple, comme la présence d’eau souterraine inondant les caveaux (</a:t>
            </a:r>
            <a:r>
              <a:rPr lang="fr-FR" i="1" dirty="0" smtClean="0"/>
              <a:t>TA Montpellier, 21 </a:t>
            </a:r>
            <a:r>
              <a:rPr lang="fr-FR" i="1" dirty="0" err="1" smtClean="0"/>
              <a:t>dec</a:t>
            </a:r>
            <a:r>
              <a:rPr lang="fr-FR" i="1" dirty="0" smtClean="0"/>
              <a:t> 1994, Jean Raphaël </a:t>
            </a:r>
            <a:r>
              <a:rPr lang="fr-FR" i="1" dirty="0" err="1" smtClean="0"/>
              <a:t>Lengo</a:t>
            </a:r>
            <a:r>
              <a:rPr lang="fr-FR" i="1" dirty="0" smtClean="0"/>
              <a:t>/</a:t>
            </a:r>
            <a:r>
              <a:rPr lang="fr-FR" i="1" dirty="0" err="1" smtClean="0"/>
              <a:t>Cne</a:t>
            </a:r>
            <a:r>
              <a:rPr lang="fr-FR" i="1" dirty="0" smtClean="0"/>
              <a:t> de Sète et Société Axa</a:t>
            </a:r>
            <a:r>
              <a:rPr lang="fr-FR" dirty="0" smtClean="0"/>
              <a:t>); Le maire peut, alors, prescrire une profondeur maximale des concessions;</a:t>
            </a:r>
          </a:p>
          <a:p>
            <a:r>
              <a:rPr lang="fr-FR" dirty="0" smtClean="0"/>
              <a:t>Le terrain est concédé au tarif en vigueur l’année de la concession. </a:t>
            </a:r>
          </a:p>
          <a:p>
            <a:r>
              <a:rPr lang="fr-FR" dirty="0" smtClean="0"/>
              <a:t>Le cas échéant, le concessionnaire s’acquitte en supplément du prix du bâti en infrastructure aménagé d’avance ainsi que celui du monument élevé en super structure (conservé s’ils représente un intérêt architectural par exemple) moyennant un versement forfaitaire (jamais gratuitement ou pour un euro symbolique) ou un calcul au prorata d’un bâti neuf, les travaux étant à la charge du concessionnaire.</a:t>
            </a:r>
          </a:p>
          <a:p>
            <a:pPr marL="0" indent="0">
              <a:buNone/>
            </a:pPr>
            <a:r>
              <a:rPr lang="fr-FR" dirty="0" smtClean="0"/>
              <a:t>   </a:t>
            </a:r>
          </a:p>
          <a:p>
            <a:endParaRPr lang="fr-FR" dirty="0" smtClean="0"/>
          </a:p>
          <a:p>
            <a:endParaRPr lang="fr-FR" dirty="0"/>
          </a:p>
        </p:txBody>
      </p:sp>
    </p:spTree>
    <p:extLst>
      <p:ext uri="{BB962C8B-B14F-4D97-AF65-F5344CB8AC3E}">
        <p14:creationId xmlns:p14="http://schemas.microsoft.com/office/powerpoint/2010/main" val="641794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74923" y="1628800"/>
            <a:ext cx="8229600" cy="4525963"/>
          </a:xfrm>
        </p:spPr>
        <p:txBody>
          <a:bodyPr>
            <a:normAutofit fontScale="85000" lnSpcReduction="20000"/>
          </a:bodyPr>
          <a:lstStyle/>
          <a:p>
            <a:pPr marL="0" indent="0" algn="ctr">
              <a:buNone/>
            </a:pPr>
            <a:r>
              <a:rPr lang="fr-FR" sz="4200" dirty="0" smtClean="0"/>
              <a:t>Merci pour votre attention</a:t>
            </a:r>
          </a:p>
          <a:p>
            <a:pPr algn="ctr"/>
            <a:endParaRPr lang="fr-FR" dirty="0"/>
          </a:p>
          <a:p>
            <a:pPr marL="0" indent="0" algn="ctr">
              <a:buNone/>
            </a:pPr>
            <a:r>
              <a:rPr lang="fr-FR" dirty="0" smtClean="0"/>
              <a:t>Mes coordonnées :</a:t>
            </a:r>
          </a:p>
          <a:p>
            <a:pPr marL="0" indent="0" algn="ctr">
              <a:buNone/>
            </a:pPr>
            <a:endParaRPr lang="fr-FR" dirty="0" smtClean="0"/>
          </a:p>
          <a:p>
            <a:pPr marL="0" indent="0" algn="ctr">
              <a:buNone/>
            </a:pPr>
            <a:r>
              <a:rPr lang="fr-FR" dirty="0" smtClean="0"/>
              <a:t>Gilda VICART</a:t>
            </a:r>
          </a:p>
          <a:p>
            <a:pPr marL="0" indent="0" algn="ctr">
              <a:buNone/>
            </a:pPr>
            <a:r>
              <a:rPr lang="fr-FR" dirty="0" smtClean="0"/>
              <a:t>Mairie de Montpellier</a:t>
            </a:r>
          </a:p>
          <a:p>
            <a:pPr marL="0" indent="0" algn="ctr">
              <a:buNone/>
            </a:pPr>
            <a:r>
              <a:rPr lang="fr-FR" dirty="0" smtClean="0"/>
              <a:t>Avenue Albert Einstein</a:t>
            </a:r>
          </a:p>
          <a:p>
            <a:pPr marL="0" indent="0" algn="ctr">
              <a:buNone/>
            </a:pPr>
            <a:r>
              <a:rPr lang="fr-FR" dirty="0" smtClean="0"/>
              <a:t>34000 Montpellier</a:t>
            </a:r>
          </a:p>
          <a:p>
            <a:pPr marL="0" indent="0" algn="ctr">
              <a:buNone/>
            </a:pPr>
            <a:r>
              <a:rPr lang="fr-FR" dirty="0" smtClean="0"/>
              <a:t>Téléphone : 04 34 88 91 99</a:t>
            </a:r>
          </a:p>
          <a:p>
            <a:pPr marL="0" indent="0" algn="ctr">
              <a:buNone/>
            </a:pPr>
            <a:r>
              <a:rPr lang="fr-FR" dirty="0" smtClean="0"/>
              <a:t>gilda.vicart@ville-montpellier.fr</a:t>
            </a:r>
          </a:p>
          <a:p>
            <a:pPr marL="0" indent="0" algn="ctr">
              <a:buNone/>
            </a:pPr>
            <a:endParaRPr lang="fr-FR" dirty="0"/>
          </a:p>
        </p:txBody>
      </p:sp>
      <p:pic>
        <p:nvPicPr>
          <p:cNvPr id="4" name="Image 1" descr="LogoCFMEL_signature"/>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1200150" cy="952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MTP(286) - cop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764704"/>
            <a:ext cx="14732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7291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fr-FR" dirty="0" smtClean="0"/>
              <a:t>LA GESTION DES CIMETIERES</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b="1" u="sng" dirty="0" smtClean="0"/>
              <a:t>Les bases légales et règlementaires</a:t>
            </a:r>
          </a:p>
          <a:p>
            <a:r>
              <a:rPr lang="fr-FR" dirty="0" smtClean="0"/>
              <a:t>Les Lois et Décrets (Décret du 12 mars 2007 relatif à la protection des cendres funéraires = possibilité de sceller l’urne)</a:t>
            </a:r>
          </a:p>
          <a:p>
            <a:r>
              <a:rPr lang="fr-FR" dirty="0" smtClean="0"/>
              <a:t>Les diverses jurisprudences</a:t>
            </a:r>
          </a:p>
          <a:p>
            <a:r>
              <a:rPr lang="fr-FR" dirty="0" smtClean="0"/>
              <a:t>C.G.C.T. (Code Général des Collectivités Territoriales)</a:t>
            </a:r>
            <a:r>
              <a:rPr lang="fr-FR" dirty="0" smtClean="0">
                <a:effectLst/>
              </a:rPr>
              <a:t> </a:t>
            </a:r>
          </a:p>
          <a:p>
            <a:r>
              <a:rPr lang="fr-FR" dirty="0" smtClean="0"/>
              <a:t>Règlement du cimetière : le pouvoir de Police du Maire</a:t>
            </a:r>
          </a:p>
        </p:txBody>
      </p:sp>
    </p:spTree>
    <p:extLst>
      <p:ext uri="{BB962C8B-B14F-4D97-AF65-F5344CB8AC3E}">
        <p14:creationId xmlns:p14="http://schemas.microsoft.com/office/powerpoint/2010/main" val="17927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fr-FR" dirty="0" smtClean="0"/>
              <a:t>POUVOIRS DE POLICE DU MAIRE</a:t>
            </a:r>
            <a:endParaRPr lang="fr-FR" dirty="0"/>
          </a:p>
        </p:txBody>
      </p:sp>
      <p:sp>
        <p:nvSpPr>
          <p:cNvPr id="3" name="Espace réservé du contenu 2"/>
          <p:cNvSpPr>
            <a:spLocks noGrp="1"/>
          </p:cNvSpPr>
          <p:nvPr>
            <p:ph idx="1"/>
          </p:nvPr>
        </p:nvSpPr>
        <p:spPr>
          <a:xfrm>
            <a:off x="467544" y="1484784"/>
            <a:ext cx="8229600" cy="4857403"/>
          </a:xfrm>
        </p:spPr>
        <p:txBody>
          <a:bodyPr>
            <a:normAutofit fontScale="70000" lnSpcReduction="20000"/>
          </a:bodyPr>
          <a:lstStyle/>
          <a:p>
            <a:r>
              <a:rPr lang="fr-FR" dirty="0" smtClean="0"/>
              <a:t>Fixer les horaires d’ouverture des cimetières;</a:t>
            </a:r>
          </a:p>
          <a:p>
            <a:r>
              <a:rPr lang="fr-FR" dirty="0" smtClean="0"/>
              <a:t>Définir la largeur des allées et limiter les types de véhicules pouvant les emprunter;</a:t>
            </a:r>
          </a:p>
          <a:p>
            <a:r>
              <a:rPr lang="fr-FR" dirty="0" smtClean="0"/>
              <a:t>Interdire les exhumations en période de forte chaleur;</a:t>
            </a:r>
          </a:p>
          <a:p>
            <a:r>
              <a:rPr lang="fr-FR" dirty="0" smtClean="0"/>
              <a:t>Fixer les règles et les modalités pour les travaux et les constructions neuves;</a:t>
            </a:r>
          </a:p>
          <a:p>
            <a:r>
              <a:rPr lang="fr-FR" dirty="0" smtClean="0"/>
              <a:t>Maintenir l’ordre public en contrôlant les gravures faites sur les monuments : </a:t>
            </a:r>
          </a:p>
          <a:p>
            <a:pPr marL="0" indent="0">
              <a:buNone/>
            </a:pPr>
            <a:r>
              <a:rPr lang="fr-FR" dirty="0" smtClean="0"/>
              <a:t>Le cas Mohamed </a:t>
            </a:r>
            <a:r>
              <a:rPr lang="fr-FR" dirty="0" err="1" smtClean="0"/>
              <a:t>Merah</a:t>
            </a:r>
            <a:r>
              <a:rPr lang="fr-FR" dirty="0"/>
              <a:t> </a:t>
            </a:r>
            <a:r>
              <a:rPr lang="fr-FR" dirty="0" smtClean="0"/>
              <a:t>: Celui-ci résidant dans la ville rose, et y ayant été abattu, le maire de Toulouse n’avait aucun moyen de s’opposer à l’inhumation. C’est la loi. Par contre, en vertu de son pouvoir de police, il avait toute latitude pour décider des inscriptions sur le monument et interdire la mention du patronyme du terroriste, qui aurait pu porter atteinte à l’ordre public. </a:t>
            </a:r>
          </a:p>
          <a:p>
            <a:endParaRPr lang="fr-FR" dirty="0"/>
          </a:p>
        </p:txBody>
      </p:sp>
    </p:spTree>
    <p:extLst>
      <p:ext uri="{BB962C8B-B14F-4D97-AF65-F5344CB8AC3E}">
        <p14:creationId xmlns:p14="http://schemas.microsoft.com/office/powerpoint/2010/main" val="1170100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fr-FR" dirty="0" smtClean="0"/>
              <a:t>QU’EST-CE QUI EST OBLIGATOIRE ? </a:t>
            </a:r>
            <a:endParaRPr lang="fr-FR" dirty="0"/>
          </a:p>
        </p:txBody>
      </p:sp>
      <p:sp>
        <p:nvSpPr>
          <p:cNvPr id="3" name="Espace réservé du contenu 2"/>
          <p:cNvSpPr>
            <a:spLocks noGrp="1"/>
          </p:cNvSpPr>
          <p:nvPr>
            <p:ph idx="1"/>
          </p:nvPr>
        </p:nvSpPr>
        <p:spPr>
          <a:xfrm>
            <a:off x="539552" y="1601416"/>
            <a:ext cx="8229600" cy="5256584"/>
          </a:xfrm>
        </p:spPr>
        <p:txBody>
          <a:bodyPr>
            <a:normAutofit fontScale="77500" lnSpcReduction="20000"/>
          </a:bodyPr>
          <a:lstStyle/>
          <a:p>
            <a:r>
              <a:rPr lang="fr-FR" dirty="0" smtClean="0"/>
              <a:t>Chaque commune (ou EPCI) doit disposer d’au moins un cimetière comprenant un terrain consacré à l’inhumation des morts.</a:t>
            </a:r>
          </a:p>
          <a:p>
            <a:r>
              <a:rPr lang="fr-FR" dirty="0" smtClean="0"/>
              <a:t>Clôture</a:t>
            </a:r>
          </a:p>
          <a:p>
            <a:r>
              <a:rPr lang="fr-FR" dirty="0" smtClean="0"/>
              <a:t>Accessibilité</a:t>
            </a:r>
          </a:p>
          <a:p>
            <a:r>
              <a:rPr lang="fr-FR" dirty="0" smtClean="0"/>
              <a:t>Neutralité des parties communales (domaine public)</a:t>
            </a:r>
          </a:p>
          <a:p>
            <a:r>
              <a:rPr lang="fr-FR" dirty="0" smtClean="0"/>
              <a:t>Ossuaire communal</a:t>
            </a:r>
          </a:p>
          <a:p>
            <a:r>
              <a:rPr lang="fr-FR" dirty="0" smtClean="0"/>
              <a:t>Site cinéraire (à partir de 2000 habitants) </a:t>
            </a:r>
          </a:p>
          <a:p>
            <a:pPr marL="0" indent="0">
              <a:buNone/>
            </a:pPr>
            <a:r>
              <a:rPr lang="fr-FR" sz="2600" i="1" dirty="0" smtClean="0"/>
              <a:t>Article L2223-2 CGCT</a:t>
            </a:r>
          </a:p>
          <a:p>
            <a:pPr marL="0" indent="0">
              <a:buNone/>
            </a:pPr>
            <a:r>
              <a:rPr lang="fr-FR" sz="2600" i="1" dirty="0" smtClean="0"/>
              <a:t>Le site cinéraire destiné à l'accueil des cendres des personnes décédées dont le corps a donné lieu à crémation comprend un espace aménagé pour leur dispersion et doté d'un équipement mentionnant l'identité des défunts, ainsi qu'un columbarium ou des espaces concédés pour l'inhumation des urnes.</a:t>
            </a:r>
          </a:p>
          <a:p>
            <a:r>
              <a:rPr lang="fr-FR" sz="3300" dirty="0" smtClean="0"/>
              <a:t>Le droit à sépulture en Terrain commun</a:t>
            </a:r>
          </a:p>
          <a:p>
            <a:endParaRPr lang="fr-FR" dirty="0"/>
          </a:p>
        </p:txBody>
      </p:sp>
    </p:spTree>
    <p:extLst>
      <p:ext uri="{BB962C8B-B14F-4D97-AF65-F5344CB8AC3E}">
        <p14:creationId xmlns:p14="http://schemas.microsoft.com/office/powerpoint/2010/main" val="4021564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fr-FR" dirty="0" smtClean="0"/>
              <a:t>DROIT A SEPULTURE</a:t>
            </a:r>
            <a:endParaRPr lang="fr-FR" dirty="0"/>
          </a:p>
        </p:txBody>
      </p:sp>
      <p:sp>
        <p:nvSpPr>
          <p:cNvPr id="3" name="Espace réservé du contenu 2"/>
          <p:cNvSpPr>
            <a:spLocks noGrp="1"/>
          </p:cNvSpPr>
          <p:nvPr>
            <p:ph idx="1"/>
          </p:nvPr>
        </p:nvSpPr>
        <p:spPr>
          <a:xfrm>
            <a:off x="457200" y="1124744"/>
            <a:ext cx="8229600" cy="5001419"/>
          </a:xfrm>
        </p:spPr>
        <p:txBody>
          <a:bodyPr>
            <a:normAutofit/>
          </a:bodyPr>
          <a:lstStyle/>
          <a:p>
            <a:pPr>
              <a:buFontTx/>
              <a:buChar char="-"/>
            </a:pPr>
            <a:r>
              <a:rPr lang="fr-FR" sz="2400" dirty="0"/>
              <a:t>C</a:t>
            </a:r>
            <a:r>
              <a:rPr lang="fr-FR" sz="2400" dirty="0" smtClean="0"/>
              <a:t>e droit à sépulture est basé sur la situation du défunt. Il est dû :</a:t>
            </a:r>
          </a:p>
          <a:p>
            <a:pPr marL="0" indent="0">
              <a:buNone/>
            </a:pPr>
            <a:r>
              <a:rPr lang="fr-FR" sz="2400" dirty="0" smtClean="0"/>
              <a:t>1° - Aux personnes décédées sur le territoire de la commune, quel que soit leur domicile ;</a:t>
            </a:r>
          </a:p>
          <a:p>
            <a:pPr marL="0" indent="0">
              <a:buNone/>
            </a:pPr>
            <a:r>
              <a:rPr lang="fr-FR" sz="2400" dirty="0" smtClean="0"/>
              <a:t>2° - Aux personnes domiciliées sur </a:t>
            </a:r>
            <a:r>
              <a:rPr lang="fr-FR" sz="2400" dirty="0"/>
              <a:t>le territoire de la commune, </a:t>
            </a:r>
            <a:r>
              <a:rPr lang="fr-FR" sz="2400" dirty="0" smtClean="0"/>
              <a:t>alors même qu'elles sont décédées dans une autre commune ;</a:t>
            </a:r>
          </a:p>
          <a:p>
            <a:pPr marL="0" indent="0">
              <a:buNone/>
            </a:pPr>
            <a:r>
              <a:rPr lang="fr-FR" sz="2400" dirty="0" smtClean="0"/>
              <a:t>3° - Aux personnes non domiciliées et non décédées dans la commune mais qui y ont droit à une sépulture de famille ;</a:t>
            </a:r>
          </a:p>
          <a:p>
            <a:pPr marL="0" indent="0">
              <a:buNone/>
            </a:pPr>
            <a:r>
              <a:rPr lang="fr-FR" sz="2400" dirty="0" smtClean="0"/>
              <a:t>4° Aux Français établis hors de France n'ayant pas une sépulture de famille dans la commune et qui sont inscrits sur la liste électorale de celle-ci.</a:t>
            </a:r>
          </a:p>
          <a:p>
            <a:pPr marL="0" indent="0">
              <a:buNone/>
            </a:pPr>
            <a:r>
              <a:rPr lang="en-US" sz="1800" i="1" dirty="0" smtClean="0"/>
              <a:t>article L. 2223-3 du CGCT</a:t>
            </a:r>
          </a:p>
        </p:txBody>
      </p:sp>
    </p:spTree>
    <p:extLst>
      <p:ext uri="{BB962C8B-B14F-4D97-AF65-F5344CB8AC3E}">
        <p14:creationId xmlns:p14="http://schemas.microsoft.com/office/powerpoint/2010/main" val="395344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fr-FR" dirty="0" smtClean="0"/>
              <a:t/>
            </a:r>
            <a:br>
              <a:rPr lang="fr-FR" dirty="0" smtClean="0"/>
            </a:br>
            <a:r>
              <a:rPr lang="fr-FR" dirty="0" smtClean="0"/>
              <a:t>LES TERRAINS COMMUNS</a:t>
            </a:r>
            <a:br>
              <a:rPr lang="fr-FR" dirty="0" smtClean="0"/>
            </a:br>
            <a:endParaRPr lang="fr-FR" dirty="0"/>
          </a:p>
        </p:txBody>
      </p:sp>
      <p:sp>
        <p:nvSpPr>
          <p:cNvPr id="3" name="Espace réservé du contenu 2"/>
          <p:cNvSpPr>
            <a:spLocks noGrp="1"/>
          </p:cNvSpPr>
          <p:nvPr>
            <p:ph idx="1"/>
          </p:nvPr>
        </p:nvSpPr>
        <p:spPr>
          <a:xfrm>
            <a:off x="467544" y="980728"/>
            <a:ext cx="8229600" cy="5289451"/>
          </a:xfrm>
        </p:spPr>
        <p:txBody>
          <a:bodyPr>
            <a:normAutofit fontScale="55000" lnSpcReduction="20000"/>
          </a:bodyPr>
          <a:lstStyle/>
          <a:p>
            <a:pPr marL="0" indent="0">
              <a:buNone/>
            </a:pPr>
            <a:r>
              <a:rPr lang="fr-FR" sz="2100" i="1" dirty="0" smtClean="0"/>
              <a:t>Article L2223-2 CGCT</a:t>
            </a:r>
          </a:p>
          <a:p>
            <a:pPr marL="0" indent="0">
              <a:buNone/>
            </a:pPr>
            <a:r>
              <a:rPr lang="fr-FR" sz="2300" i="1" dirty="0" smtClean="0"/>
              <a:t>Le terrain consacré à l'inhumation des morts est cinq fois plus étendu que l'espace nécessaire pour y déposer le nombre présumé des morts qui peuvent y être enterrés chaque année. </a:t>
            </a:r>
          </a:p>
          <a:p>
            <a:pPr marL="0" indent="0">
              <a:buNone/>
            </a:pPr>
            <a:endParaRPr lang="fr-FR" sz="2300" i="1" dirty="0" smtClean="0"/>
          </a:p>
          <a:p>
            <a:pPr marL="0" indent="0">
              <a:buNone/>
            </a:pPr>
            <a:r>
              <a:rPr lang="fr-FR" dirty="0" smtClean="0"/>
              <a:t>Il est donc possible de calculer la superficie dont doit disposer à minima le cimetière; si la superficie s’avère insuffisante, les inhumations « en service ordinaire » se font dans la zone habituellement réservée aux concessions;</a:t>
            </a:r>
          </a:p>
          <a:p>
            <a:r>
              <a:rPr lang="fr-FR" dirty="0"/>
              <a:t>L</a:t>
            </a:r>
            <a:r>
              <a:rPr lang="fr-FR" dirty="0" smtClean="0"/>
              <a:t>es fosses doivent être distantes les unes des autres de 30 à 40 cm sur les côtés et de 30 à 50 cm à la tête et aux pieds;</a:t>
            </a:r>
          </a:p>
          <a:p>
            <a:r>
              <a:rPr lang="fr-FR" dirty="0" smtClean="0"/>
              <a:t>Emplacement individuel et gratuit pour une durée minimale de 5 ans;</a:t>
            </a:r>
          </a:p>
          <a:p>
            <a:r>
              <a:rPr lang="fr-FR" dirty="0" smtClean="0"/>
              <a:t>La reprise des terrains communs :</a:t>
            </a:r>
          </a:p>
          <a:p>
            <a:pPr marL="0" indent="0">
              <a:buNone/>
            </a:pPr>
            <a:r>
              <a:rPr lang="fr-FR" dirty="0" smtClean="0"/>
              <a:t>	- Arrêté, avis dans 2 journaux locaux, affichages</a:t>
            </a:r>
          </a:p>
          <a:p>
            <a:pPr marL="0" indent="0">
              <a:buNone/>
            </a:pPr>
            <a:r>
              <a:rPr lang="fr-FR" dirty="0" smtClean="0"/>
              <a:t>	- Dépôt en ossuaire </a:t>
            </a:r>
          </a:p>
          <a:p>
            <a:pPr marL="0" indent="0">
              <a:buNone/>
            </a:pPr>
            <a:endParaRPr lang="fr-FR" dirty="0" smtClean="0"/>
          </a:p>
          <a:p>
            <a:pPr marL="0" indent="0">
              <a:buNone/>
            </a:pPr>
            <a:r>
              <a:rPr lang="fr-FR" sz="2200" i="1" dirty="0" smtClean="0"/>
              <a:t>Article L2223-4 du CGCT</a:t>
            </a:r>
          </a:p>
          <a:p>
            <a:pPr marL="0" indent="0">
              <a:buNone/>
            </a:pPr>
            <a:r>
              <a:rPr lang="fr-FR" sz="2300" i="1" dirty="0" smtClean="0"/>
              <a:t>Un arrêté du maire affecte à perpétuité, dans le cimetière, un ossuaire aménagé où les restes exhumés sont aussitôt </a:t>
            </a:r>
            <a:r>
              <a:rPr lang="fr-FR" sz="2300" i="1" dirty="0" err="1" smtClean="0"/>
              <a:t>réinhumés</a:t>
            </a:r>
            <a:r>
              <a:rPr lang="fr-FR" sz="2300" i="1" dirty="0" smtClean="0"/>
              <a:t>. </a:t>
            </a:r>
          </a:p>
          <a:p>
            <a:pPr marL="0" indent="0">
              <a:buNone/>
            </a:pPr>
            <a:r>
              <a:rPr lang="fr-FR" sz="2300" i="1" u="sng" dirty="0" smtClean="0"/>
              <a:t>Le maire peut également faire procéder à la crémation des restes exhumés en l'absence d'opposition connue ou attestée du défunt</a:t>
            </a:r>
            <a:r>
              <a:rPr lang="fr-FR" sz="2300" i="1" dirty="0" smtClean="0"/>
              <a:t>. </a:t>
            </a:r>
          </a:p>
          <a:p>
            <a:pPr marL="0" indent="0">
              <a:buNone/>
            </a:pPr>
            <a:r>
              <a:rPr lang="fr-FR" sz="2300" i="1" dirty="0" smtClean="0"/>
              <a:t>Les restes des personnes qui avaient manifesté leur opposition à la crémation sont distingués au sein de l'ossuaire.</a:t>
            </a:r>
          </a:p>
          <a:p>
            <a:pPr marL="0" indent="0">
              <a:buNone/>
            </a:pPr>
            <a:endParaRPr lang="fr-FR" dirty="0" smtClean="0"/>
          </a:p>
          <a:p>
            <a:pPr marL="0" indent="0">
              <a:buNone/>
            </a:pPr>
            <a:r>
              <a:rPr lang="fr-FR" dirty="0" smtClean="0"/>
              <a:t>Confondus injustement avec la « Fosse commune »;</a:t>
            </a:r>
          </a:p>
          <a:p>
            <a:endParaRPr lang="fr-FR" dirty="0"/>
          </a:p>
        </p:txBody>
      </p:sp>
    </p:spTree>
    <p:extLst>
      <p:ext uri="{BB962C8B-B14F-4D97-AF65-F5344CB8AC3E}">
        <p14:creationId xmlns:p14="http://schemas.microsoft.com/office/powerpoint/2010/main" val="236862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3272" cy="1138138"/>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fr-FR" dirty="0" smtClean="0"/>
              <a:t/>
            </a:r>
            <a:br>
              <a:rPr lang="fr-FR" dirty="0" smtClean="0"/>
            </a:br>
            <a:r>
              <a:rPr lang="fr-FR" dirty="0" smtClean="0"/>
              <a:t>ATTENTION  </a:t>
            </a:r>
            <a:r>
              <a:rPr lang="fr-FR" dirty="0"/>
              <a:t>à l’incinération des restes </a:t>
            </a:r>
            <a:r>
              <a:rPr lang="fr-FR" dirty="0" smtClean="0"/>
              <a:t>exhumés</a:t>
            </a:r>
            <a:r>
              <a:rPr lang="fr-FR" dirty="0"/>
              <a:t/>
            </a:r>
            <a:br>
              <a:rPr lang="fr-FR" dirty="0"/>
            </a:br>
            <a:endParaRPr lang="fr-F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890104"/>
            <a:ext cx="8003232" cy="2915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31636" y="1412776"/>
            <a:ext cx="8280920" cy="1477328"/>
          </a:xfrm>
          <a:prstGeom prst="rect">
            <a:avLst/>
          </a:prstGeom>
        </p:spPr>
        <p:txBody>
          <a:bodyPr wrap="square">
            <a:spAutoFit/>
          </a:bodyPr>
          <a:lstStyle/>
          <a:p>
            <a:r>
              <a:rPr lang="fr-FR" dirty="0" smtClean="0"/>
              <a:t>Depuis </a:t>
            </a:r>
            <a:r>
              <a:rPr lang="fr-FR" dirty="0"/>
              <a:t>l’entrée en vigueur de la loi n°2008-1350 du 19 décembre 2008, le maire ne peut plus faire procéder à la crémation des restes s’il existe une opposition connue ou présumée du défunt à cette opération. La nouvelle rédaction de l'article L.2223-4 du code général des collectivités territoriales, </a:t>
            </a:r>
            <a:r>
              <a:rPr lang="fr-FR" dirty="0" smtClean="0"/>
              <a:t>impose </a:t>
            </a:r>
            <a:r>
              <a:rPr lang="fr-FR" dirty="0"/>
              <a:t>désormais au maire de rechercher l'éventuelle opposition à la crémation, recherche particulièrement complexe.</a:t>
            </a:r>
          </a:p>
        </p:txBody>
      </p:sp>
      <p:sp>
        <p:nvSpPr>
          <p:cNvPr id="5" name="Rectangle 4"/>
          <p:cNvSpPr/>
          <p:nvPr/>
        </p:nvSpPr>
        <p:spPr>
          <a:xfrm>
            <a:off x="179512" y="5805264"/>
            <a:ext cx="8424936" cy="923330"/>
          </a:xfrm>
          <a:prstGeom prst="rect">
            <a:avLst/>
          </a:prstGeom>
        </p:spPr>
        <p:txBody>
          <a:bodyPr wrap="square">
            <a:spAutoFit/>
          </a:bodyPr>
          <a:lstStyle/>
          <a:p>
            <a:r>
              <a:rPr lang="fr-FR" dirty="0"/>
              <a:t>Le maire n’a pas d’autre choix que d’interroger la famille pour s’assurer de l’absence d’opposition. A défaut de famille, la question devient délicate puisqu’il conviendra d’appréhender ce qui peut laisser présumer une opposition.</a:t>
            </a:r>
          </a:p>
        </p:txBody>
      </p:sp>
    </p:spTree>
    <p:extLst>
      <p:ext uri="{BB962C8B-B14F-4D97-AF65-F5344CB8AC3E}">
        <p14:creationId xmlns:p14="http://schemas.microsoft.com/office/powerpoint/2010/main" val="3391594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96944" cy="178621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fr-FR" dirty="0" smtClean="0"/>
              <a:t>PRISE EN CHARGE DES PERSONNES DEPOURVUES DE RESSOURCES SUFFISANTES</a:t>
            </a:r>
            <a:endParaRPr lang="fr-FR" dirty="0"/>
          </a:p>
        </p:txBody>
      </p:sp>
      <p:sp>
        <p:nvSpPr>
          <p:cNvPr id="3" name="Espace réservé du contenu 2"/>
          <p:cNvSpPr>
            <a:spLocks noGrp="1"/>
          </p:cNvSpPr>
          <p:nvPr>
            <p:ph idx="1"/>
          </p:nvPr>
        </p:nvSpPr>
        <p:spPr>
          <a:xfrm>
            <a:off x="395536" y="2132856"/>
            <a:ext cx="8229600" cy="4536504"/>
          </a:xfrm>
        </p:spPr>
        <p:txBody>
          <a:bodyPr>
            <a:normAutofit fontScale="85000" lnSpcReduction="10000"/>
          </a:bodyPr>
          <a:lstStyle/>
          <a:p>
            <a:pPr algn="just"/>
            <a:r>
              <a:rPr lang="fr-FR" sz="2800" dirty="0" smtClean="0"/>
              <a:t>Chacun a droit à une inhumation digne organisée par la collectivité lorsque la famille ne peut y pourvoir. La commune du lieu de décès doit prendre en charge les frais d’obsèques des « personnes dépourvues de ressources suffisantes ».</a:t>
            </a:r>
          </a:p>
          <a:p>
            <a:pPr marL="0" indent="0">
              <a:buNone/>
            </a:pPr>
            <a:r>
              <a:rPr lang="fr-FR" sz="1900" i="1" dirty="0" smtClean="0"/>
              <a:t>article L. 2223-27 du CGCT : "Le service est gratuit pour les personnes dépourvues de ressources suffisantes. Lorsque la mission de service public définie à l'art. L. 2223-19 n'est pas assurée par la commune, celle-ci prend en charge les frais d'obsèques de ces personnes. Elle choisit l'organisme qui assurera ces obsèques."</a:t>
            </a:r>
            <a:endParaRPr lang="fr-FR" sz="2100" dirty="0" smtClean="0"/>
          </a:p>
          <a:p>
            <a:pPr algn="just"/>
            <a:r>
              <a:rPr lang="fr-FR" sz="2800" dirty="0" smtClean="0"/>
              <a:t>La sépulture en Terrain commun doit être dépourvue de caractère religieux : il ne peut y avoir de Terrains communs confessionnels. C’est le principe de neutralité consubstantiel à celui de laïcité.</a:t>
            </a:r>
            <a:endParaRPr lang="fr-FR" sz="2800" dirty="0"/>
          </a:p>
          <a:p>
            <a:pPr marL="0" indent="0">
              <a:buNone/>
            </a:pPr>
            <a:r>
              <a:rPr lang="fr-FR" sz="1900" i="1" dirty="0" smtClean="0"/>
              <a:t>article L. 2213-7 du CGCT : "Le maire ou, à défaut, le représentant de l'État dans le département pourvoit d'urgence à ce que toute personne décédée soit ensevelie et inhumée décemment sans distinction de culte ni de croyance"</a:t>
            </a:r>
            <a:endParaRPr lang="fr-FR" sz="1900" i="1" dirty="0"/>
          </a:p>
        </p:txBody>
      </p:sp>
    </p:spTree>
    <p:extLst>
      <p:ext uri="{BB962C8B-B14F-4D97-AF65-F5344CB8AC3E}">
        <p14:creationId xmlns:p14="http://schemas.microsoft.com/office/powerpoint/2010/main" val="238304638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TotalTime>
  <Words>2850</Words>
  <Application>Microsoft Office PowerPoint</Application>
  <PresentationFormat>Affichage à l'écran (4:3)</PresentationFormat>
  <Paragraphs>217</Paragraphs>
  <Slides>24</Slides>
  <Notes>1</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LEGISLATION FUNERAIRE : GESTION DU CIMETIERE ET DES CONCESSIONS</vt:lpstr>
      <vt:lpstr>LES CIMETIERES</vt:lpstr>
      <vt:lpstr>LA GESTION DES CIMETIERES</vt:lpstr>
      <vt:lpstr>POUVOIRS DE POLICE DU MAIRE</vt:lpstr>
      <vt:lpstr>QU’EST-CE QUI EST OBLIGATOIRE ? </vt:lpstr>
      <vt:lpstr>DROIT A SEPULTURE</vt:lpstr>
      <vt:lpstr> LES TERRAINS COMMUNS </vt:lpstr>
      <vt:lpstr> ATTENTION  à l’incinération des restes exhumés </vt:lpstr>
      <vt:lpstr>PRISE EN CHARGE DES PERSONNES DEPOURVUES DE RESSOURCES SUFFISANTES</vt:lpstr>
      <vt:lpstr>QU’EST-CE QUI EST FACULTATIF ?</vt:lpstr>
      <vt:lpstr>LES CARRES CONFESSIONNELS</vt:lpstr>
      <vt:lpstr>LES CONCESSIONS :  Quand peut-on fonder une concession ?</vt:lpstr>
      <vt:lpstr>LES CONCESSIONS :  Leur superficie</vt:lpstr>
      <vt:lpstr>LES CONCESSIONS :  Les durées autorisées</vt:lpstr>
      <vt:lpstr>LES CONCESSIONS :  Les tarifs</vt:lpstr>
      <vt:lpstr>LES CONCESSIONS :  Les catégories autorisées  Qui peut y être inhumé ?</vt:lpstr>
      <vt:lpstr>LES CONCESSIONS :  la transmission des concessions familiales</vt:lpstr>
      <vt:lpstr>LES CONCESSIONS : le renouvellement</vt:lpstr>
      <vt:lpstr>LES CONCESSIONS :  Echéances et reprises des temporaires</vt:lpstr>
      <vt:lpstr>LES CONCESSIONS :  Reprises des perpétuelles en état d’abandon</vt:lpstr>
      <vt:lpstr>LES CONCESSIONS :  La Rétrocession</vt:lpstr>
      <vt:lpstr>LES CONCESSIONS : La Cession</vt:lpstr>
      <vt:lpstr>LES CONCESSIONS :  La revente des reprises par la commune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LEGISLATION FUNERAIRE : GESTION DU CIMETIERE ET DES CONCESSIONS</dc:title>
  <dc:creator>VICART,Gilda</dc:creator>
  <cp:lastModifiedBy>VICART,Gilda</cp:lastModifiedBy>
  <cp:revision>79</cp:revision>
  <dcterms:created xsi:type="dcterms:W3CDTF">2018-05-28T08:33:08Z</dcterms:created>
  <dcterms:modified xsi:type="dcterms:W3CDTF">2018-05-31T12:22:44Z</dcterms:modified>
</cp:coreProperties>
</file>